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3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4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5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6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7.xml" ContentType="application/vnd.openxmlformats-officedocument.presentationml.notesSlid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8.xml" ContentType="application/vnd.openxmlformats-officedocument.presentationml.notesSlide+xml"/>
  <Override PartName="/ppt/tags/tag6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11503" r:id="rId2"/>
    <p:sldId id="11505" r:id="rId3"/>
    <p:sldId id="11532" r:id="rId4"/>
    <p:sldId id="11533" r:id="rId5"/>
    <p:sldId id="11534" r:id="rId6"/>
    <p:sldId id="11535" r:id="rId7"/>
    <p:sldId id="11536" r:id="rId8"/>
    <p:sldId id="11537" r:id="rId9"/>
    <p:sldId id="11479" r:id="rId10"/>
    <p:sldId id="11512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44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B475B4-865B-45AB-98FB-4428F5810682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83A5D-7079-47D0-A133-59D5A1CFEB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315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72BC4-DA5E-4731-ACB1-529E4A18AF28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72BC4-DA5E-4731-ACB1-529E4A18AF28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72BC4-DA5E-4731-ACB1-529E4A18AF28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72BC4-DA5E-4731-ACB1-529E4A18AF28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72BC4-DA5E-4731-ACB1-529E4A18AF28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72BC4-DA5E-4731-ACB1-529E4A18AF28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672BC4-DA5E-4731-ACB1-529E4A18AF28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96362E-68BA-4416-8074-07DB16C4D869}" type="slidenum">
              <a:rPr lang="zh-CN" altLang="en-US" smtClean="0"/>
              <a:t>9</a:t>
            </a:fld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0074310-632E-42EC-BAF9-21EE231F94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9E77BC33-DF22-49F1-B490-BE1ED2A681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8BBF4E07-C71D-48E2-AC43-B6D0F12DE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CF83918A-2D2B-4433-985F-87B5A1F34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698FBE8-E41C-44C2-B7D0-6246FF6B9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388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3ACDB93-1C90-4786-8734-C90CCA0A1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A62B2A6-29BD-49AA-BF70-7AF74E905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E34882B-DB83-430D-BECA-5E914A34D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9CE0684-1749-4740-885D-80E79CA01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F0C4AF8-3D0C-48EA-BCCB-9367B4DC8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397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4C8C92F-5CE8-4DFF-B23E-DB1229B87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F66582C-FE33-446F-979A-DB2E052F1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69E752C-A15A-4643-B55E-6C475B22E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0420C25-8741-46AE-9508-2E0B759F6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47BD349-3929-4979-91BB-FBB3A8564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052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744F432-4E22-49C0-B7E0-D4229F5F3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60CD5C5-91AF-4AFA-8142-C53D519ED7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868BD328-6CD7-47B7-B45D-766F9A127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AE4B0600-6D72-4492-98B9-9F22B6E64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9FF15C3-AB58-4282-9366-FCD8BB550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3607452-220D-454F-B86B-4ED6586DC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579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5B35EA0-B101-4DD5-BCEF-60A6AADB7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4EF0129-D324-40F4-951B-13890192F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D81F683-0C5E-4FC1-9820-BE9D31BE0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0D736035-4017-4094-9E4A-45BFD32B99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81F04BDD-F8A3-4661-820E-6CB48D4061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345D27DC-3F14-42F5-A34A-B4FA59358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99CF94DB-352C-42E8-B5C9-8D7569C2F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607B22BB-0721-4D6D-90C5-6585C2F12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5199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D23EF9F-D4A6-4005-AA66-568EB875C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9CD1E0AA-872D-459E-8AC2-198FA9898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585CACE-1A7A-4EB6-9BDB-3610F2981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029A8870-59F5-40E5-A710-1C671E947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4445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DBA2B9D9-D24F-42DA-9C77-B16F8B8E1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C90DDABF-1406-44A9-8358-59DBA1CFE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62A9699-F78C-43B8-8AA3-7872AAAC1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511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7D19BD8-9DB1-4BE2-B61C-F33E0CE58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4CCD720D-26A7-4134-A14F-1D25BCFD1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9A886CDB-D826-4FAE-9875-A2D155D40D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3E721F53-1227-41B3-B3AF-0840D370D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5F1FE407-36F6-4F2E-8BA6-9A7D88C5A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EFE830A-D016-4689-A792-C0F75C274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417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A800192-3AD8-498D-A26C-ACCE7519B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C4840E72-D591-4FC8-8D03-7FAA371795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D88163C-B9C0-4FCC-8875-85D4BB9DBC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63B8A48A-F424-4BAC-AA37-281C4D00A1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1B53E09-820A-4AE1-B984-35BAF07BF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3AFE17C-F749-453F-93C4-3C601F40A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62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53B96E-0D43-439E-B62E-C1EA3E0DE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CB9E198D-624B-40A0-A865-4D279245F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95C8CD3-8830-49C7-841E-3832A09B99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2A41AD0-DCCB-4308-BFAE-D8F678A34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6AD4BC1-DD6C-4038-9FDC-9189840A5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3421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F29E8D5A-6AF2-4FE1-B8EA-B53FB1DC9B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AA3511BB-6BC2-42C9-B4A1-E903CFC666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A3ECC82-7ADD-4887-9240-E89535599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93A9D09-E403-4246-A617-E09D5D773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ADBABD8-1084-4B08-B24E-E6700B26B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454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091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5E1236A3-4299-43C9-93DD-045C39AD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31E00B0F-BCA2-4ACE-BEC8-12C24C4A4A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1BCDFD9-B3FC-41A2-A934-98B5869935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9D60C-A4E4-41B2-A131-C27114CE8088}" type="datetimeFigureOut">
              <a:rPr lang="zh-CN" altLang="en-US" smtClean="0"/>
              <a:t>2023/12/20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039DE1F5-4103-4D46-A6DC-C06794B7F6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AA7A4B5-1A59-4669-BADB-34F1485C1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7605A1-3864-49DD-B7FC-1138E82DB81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87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7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3.png"/><Relationship Id="rId5" Type="http://schemas.openxmlformats.org/officeDocument/2006/relationships/tags" Target="../tags/tag9.xml"/><Relationship Id="rId10" Type="http://schemas.openxmlformats.org/officeDocument/2006/relationships/image" Target="../media/image5.jpeg"/><Relationship Id="rId4" Type="http://schemas.openxmlformats.org/officeDocument/2006/relationships/tags" Target="../tags/tag8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tags" Target="../tags/tag13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5.xml"/><Relationship Id="rId10" Type="http://schemas.openxmlformats.org/officeDocument/2006/relationships/image" Target="../media/image3.png"/><Relationship Id="rId4" Type="http://schemas.openxmlformats.org/officeDocument/2006/relationships/tags" Target="../tags/tag14.xm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3" Type="http://schemas.openxmlformats.org/officeDocument/2006/relationships/tags" Target="../tags/tag1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4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image" Target="../media/image7.jpeg"/><Relationship Id="rId5" Type="http://schemas.openxmlformats.org/officeDocument/2006/relationships/tags" Target="../tags/tag20.xml"/><Relationship Id="rId10" Type="http://schemas.openxmlformats.org/officeDocument/2006/relationships/image" Target="../media/image6.jpeg"/><Relationship Id="rId4" Type="http://schemas.openxmlformats.org/officeDocument/2006/relationships/tags" Target="../tags/tag19.xml"/><Relationship Id="rId9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image" Target="../media/image4.png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image" Target="../media/image3.png"/><Relationship Id="rId2" Type="http://schemas.openxmlformats.org/officeDocument/2006/relationships/tags" Target="../tags/tag23.xml"/><Relationship Id="rId16" Type="http://schemas.openxmlformats.org/officeDocument/2006/relationships/image" Target="../media/image10.png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26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12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image" Target="../media/image11.jpe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../media/image4.png"/><Relationship Id="rId5" Type="http://schemas.openxmlformats.org/officeDocument/2006/relationships/tags" Target="../tags/tag35.xml"/><Relationship Id="rId10" Type="http://schemas.openxmlformats.org/officeDocument/2006/relationships/image" Target="../media/image3.png"/><Relationship Id="rId4" Type="http://schemas.openxmlformats.org/officeDocument/2006/relationships/tags" Target="../tags/tag34.xml"/><Relationship Id="rId9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13.jpeg"/><Relationship Id="rId3" Type="http://schemas.openxmlformats.org/officeDocument/2006/relationships/tags" Target="../tags/tag40.xml"/><Relationship Id="rId7" Type="http://schemas.openxmlformats.org/officeDocument/2006/relationships/tags" Target="../tags/tag44.xml"/><Relationship Id="rId12" Type="http://schemas.openxmlformats.org/officeDocument/2006/relationships/image" Target="../media/image4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image" Target="../media/image3.png"/><Relationship Id="rId5" Type="http://schemas.openxmlformats.org/officeDocument/2006/relationships/tags" Target="../tags/tag42.xml"/><Relationship Id="rId10" Type="http://schemas.openxmlformats.org/officeDocument/2006/relationships/image" Target="../media/image12.png"/><Relationship Id="rId4" Type="http://schemas.openxmlformats.org/officeDocument/2006/relationships/tags" Target="../tags/tag41.xml"/><Relationship Id="rId9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image" Target="../media/image4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image" Target="../media/image3.png"/><Relationship Id="rId5" Type="http://schemas.openxmlformats.org/officeDocument/2006/relationships/tags" Target="../tags/tag49.xml"/><Relationship Id="rId10" Type="http://schemas.openxmlformats.org/officeDocument/2006/relationships/image" Target="../media/image14.jpeg"/><Relationship Id="rId4" Type="http://schemas.openxmlformats.org/officeDocument/2006/relationships/tags" Target="../tags/tag48.xml"/><Relationship Id="rId9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59.xml"/><Relationship Id="rId13" Type="http://schemas.openxmlformats.org/officeDocument/2006/relationships/tags" Target="../tags/tag64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54.xml"/><Relationship Id="rId21" Type="http://schemas.openxmlformats.org/officeDocument/2006/relationships/image" Target="../media/image4.png"/><Relationship Id="rId7" Type="http://schemas.openxmlformats.org/officeDocument/2006/relationships/tags" Target="../tags/tag58.xml"/><Relationship Id="rId12" Type="http://schemas.openxmlformats.org/officeDocument/2006/relationships/tags" Target="../tags/tag63.xml"/><Relationship Id="rId17" Type="http://schemas.openxmlformats.org/officeDocument/2006/relationships/tags" Target="../tags/tag68.xml"/><Relationship Id="rId2" Type="http://schemas.openxmlformats.org/officeDocument/2006/relationships/tags" Target="../tags/tag53.xml"/><Relationship Id="rId16" Type="http://schemas.openxmlformats.org/officeDocument/2006/relationships/tags" Target="../tags/tag67.xml"/><Relationship Id="rId20" Type="http://schemas.openxmlformats.org/officeDocument/2006/relationships/image" Target="../media/image1.png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tags" Target="../tags/tag62.xml"/><Relationship Id="rId5" Type="http://schemas.openxmlformats.org/officeDocument/2006/relationships/tags" Target="../tags/tag56.xml"/><Relationship Id="rId15" Type="http://schemas.openxmlformats.org/officeDocument/2006/relationships/tags" Target="../tags/tag66.xml"/><Relationship Id="rId10" Type="http://schemas.openxmlformats.org/officeDocument/2006/relationships/tags" Target="../tags/tag61.xml"/><Relationship Id="rId19" Type="http://schemas.openxmlformats.org/officeDocument/2006/relationships/notesSlide" Target="../notesSlides/notesSlide8.xml"/><Relationship Id="rId4" Type="http://schemas.openxmlformats.org/officeDocument/2006/relationships/tags" Target="../tags/tag55.xml"/><Relationship Id="rId9" Type="http://schemas.openxmlformats.org/officeDocument/2006/relationships/tags" Target="../tags/tag60.xml"/><Relationship Id="rId14" Type="http://schemas.openxmlformats.org/officeDocument/2006/relationships/tags" Target="../tags/tag65.xml"/><Relationship Id="rId2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70" y="1206500"/>
            <a:ext cx="12192000" cy="4445000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10848975" y="2863215"/>
            <a:ext cx="539115" cy="53911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字魂58号-创中黑" panose="000005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 rot="775672">
            <a:off x="2143627" y="1899948"/>
            <a:ext cx="2171700" cy="2171700"/>
          </a:xfrm>
          <a:prstGeom prst="ellipse">
            <a:avLst/>
          </a:prstGeom>
          <a:blipFill dpi="0"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5000"/>
                      </a14:imgEffect>
                    </a14:imgLayer>
                  </a14:imgProps>
                </a:ext>
              </a:extLst>
            </a:blip>
            <a:srcRect/>
            <a:stretch>
              <a:fillRect l="-50000" t="-30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字魂58号-创中黑" panose="000005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192020" y="2355215"/>
            <a:ext cx="912177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kern="100" dirty="0" smtClean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汉仪铸字卡酷体W" panose="00020600040101010101" charset="-122"/>
                <a:cs typeface="Arial Black" panose="020B0A04020102020204" pitchFamily="34" charset="0"/>
                <a:sym typeface="+mn-ea"/>
              </a:rPr>
              <a:t>N</a:t>
            </a:r>
            <a:r>
              <a:rPr lang="sk-SK" altLang="zh-CN" sz="8000" kern="100" dirty="0" smtClean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汉仪铸字卡酷体W" panose="00020600040101010101" charset="-122"/>
                <a:cs typeface="Arial Black" panose="020B0A04020102020204" pitchFamily="34" charset="0"/>
                <a:sym typeface="+mn-ea"/>
              </a:rPr>
              <a:t>ové </a:t>
            </a:r>
            <a:r>
              <a:rPr lang="sk-SK" altLang="zh-CN" sz="8000" kern="100" dirty="0" smtClean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汉仪铸字卡酷体W" panose="00020600040101010101" charset="-122"/>
                <a:cs typeface="Arial Black" panose="020B0A04020102020204" pitchFamily="34" charset="0"/>
                <a:sym typeface="+mn-ea"/>
              </a:rPr>
              <a:t>Funkce</a:t>
            </a:r>
            <a:endParaRPr lang="en-US" altLang="zh-CN" sz="8000" kern="100" dirty="0">
              <a:ln w="12192" cmpd="dbl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  <a:ea typeface="汉仪铸字卡酷体W" panose="00020600040101010101" charset="-122"/>
              <a:cs typeface="Arial Black" panose="020B0A04020102020204" pitchFamily="34" charset="0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89680" y="3695041"/>
            <a:ext cx="7744216" cy="5873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en-US" altLang="zh-CN" sz="2800" b="1" kern="100" dirty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汉仪铸字卡酷体W" panose="00020600040101010101" charset="-122"/>
                <a:cs typeface="Arial" panose="020B0604020202020204" pitchFamily="34" charset="0"/>
                <a:sym typeface="+mn-ea"/>
              </a:rPr>
              <a:t> TLG </a:t>
            </a:r>
            <a:r>
              <a:rPr lang="en-US" altLang="zh-CN" sz="2800" b="1" kern="100" dirty="0" smtClean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汉仪铸字卡酷体W" panose="00020600040101010101" charset="-122"/>
                <a:cs typeface="Arial" panose="020B0604020202020204" pitchFamily="34" charset="0"/>
                <a:sym typeface="+mn-ea"/>
              </a:rPr>
              <a:t>S</a:t>
            </a:r>
            <a:r>
              <a:rPr lang="sk-SK" altLang="zh-CN" sz="2800" b="1" kern="100" dirty="0" smtClean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汉仪铸字卡酷体W" panose="00020600040101010101" charset="-122"/>
                <a:cs typeface="Arial" panose="020B0604020202020204" pitchFamily="34" charset="0"/>
                <a:sym typeface="+mn-ea"/>
              </a:rPr>
              <a:t>é</a:t>
            </a:r>
            <a:r>
              <a:rPr lang="en-US" altLang="zh-CN" sz="2800" b="1" kern="100" dirty="0" err="1" smtClean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汉仪铸字卡酷体W" panose="00020600040101010101" charset="-122"/>
                <a:cs typeface="Arial" panose="020B0604020202020204" pitchFamily="34" charset="0"/>
                <a:sym typeface="+mn-ea"/>
              </a:rPr>
              <a:t>rie</a:t>
            </a:r>
            <a:r>
              <a:rPr lang="en-US" altLang="zh-CN" sz="2800" b="1" kern="100" dirty="0" smtClean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汉仪铸字卡酷体W" panose="00020600040101010101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800" b="1" kern="100" dirty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汉仪铸字卡酷体W" panose="00020600040101010101" charset="-122"/>
                <a:cs typeface="Arial" panose="020B0604020202020204" pitchFamily="34" charset="0"/>
                <a:sym typeface="+mn-ea"/>
              </a:rPr>
              <a:t>HYRITE LED </a:t>
            </a:r>
            <a:r>
              <a:rPr lang="sk-SK" altLang="zh-CN" sz="2800" b="1" kern="100" dirty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汉仪铸字卡酷体W" panose="00020600040101010101" charset="-122"/>
                <a:cs typeface="Arial" panose="020B0604020202020204" pitchFamily="34" charset="0"/>
                <a:sym typeface="+mn-ea"/>
              </a:rPr>
              <a:t>Napájecích </a:t>
            </a:r>
            <a:r>
              <a:rPr lang="sk-SK" altLang="zh-CN" sz="2800" b="1" kern="100" dirty="0" smtClean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ea typeface="汉仪铸字卡酷体W" panose="00020600040101010101" charset="-122"/>
                <a:cs typeface="Arial" panose="020B0604020202020204" pitchFamily="34" charset="0"/>
                <a:sym typeface="+mn-ea"/>
              </a:rPr>
              <a:t>zdrojoů</a:t>
            </a:r>
            <a:endParaRPr lang="en-US" altLang="zh-CN" sz="2800" b="1" kern="100" cap="all" dirty="0">
              <a:ln w="12192" cmpd="dbl">
                <a:noFill/>
                <a:prstDash val="solid"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ea typeface="汉仪铸字卡酷体W" panose="00020600040101010101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0" name="文本框 22"/>
          <p:cNvSpPr txBox="1"/>
          <p:nvPr/>
        </p:nvSpPr>
        <p:spPr>
          <a:xfrm>
            <a:off x="6688455" y="4486910"/>
            <a:ext cx="5342890" cy="4124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30000"/>
              </a:lnSpc>
              <a:defRPr/>
            </a:pPr>
            <a:r>
              <a:rPr lang="en-US" altLang="zh-CN" sz="16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Inov</a:t>
            </a:r>
            <a:r>
              <a:rPr lang="sk-SK" altLang="zh-CN" sz="1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a</a:t>
            </a:r>
            <a:r>
              <a:rPr lang="en-US" altLang="zh-CN" sz="16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ce</a:t>
            </a:r>
            <a:r>
              <a:rPr lang="en-US" altLang="zh-CN" sz="1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r>
              <a:rPr lang="en-US" altLang="zh-CN" sz="1600" b="1" dirty="0" err="1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pr</a:t>
            </a:r>
            <a:r>
              <a:rPr lang="sk-SK" altLang="zh-CN" sz="16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o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r>
              <a:rPr lang="en-US" altLang="zh-CN" sz="16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vylepšená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r>
              <a:rPr lang="en-US" altLang="zh-CN" sz="16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řešení</a:t>
            </a:r>
            <a:r>
              <a:rPr lang="en-US" altLang="zh-CN" sz="1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 LED </a:t>
            </a:r>
            <a:r>
              <a:rPr lang="en-US" altLang="zh-CN" sz="16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  <a:sym typeface="+mn-ea"/>
              </a:rPr>
              <a:t>osvětlení</a:t>
            </a:r>
            <a:endParaRPr kumimoji="0" lang="en-US" altLang="zh-CN" sz="1600" b="1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Times New Roman" pitchFamily="18" charset="0"/>
              <a:ea typeface="等线" panose="02010600030101010101" pitchFamily="2" charset="-122"/>
              <a:cs typeface="Times New Roman" pitchFamily="18" charset="0"/>
              <a:sym typeface="+mn-ea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6462395" y="4638675"/>
            <a:ext cx="173355" cy="149225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1"/>
            </p:custDataLst>
          </p:nvPr>
        </p:nvSpPr>
        <p:spPr>
          <a:xfrm>
            <a:off x="9427048" y="4998768"/>
            <a:ext cx="1504669" cy="1504669"/>
          </a:xfrm>
          <a:prstGeom prst="ellipse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字魂58号-创中黑" panose="00000500000000000000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841615" y="3291621"/>
            <a:ext cx="987526" cy="1011604"/>
          </a:xfrm>
          <a:prstGeom prst="ellipse">
            <a:avLst/>
          </a:prstGeom>
          <a:noFill/>
          <a:ln w="254000">
            <a:solidFill>
              <a:schemeClr val="accent1">
                <a:lumMod val="75000"/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字魂58号-创中黑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33994" y="499125"/>
            <a:ext cx="12238634" cy="5921019"/>
            <a:chOff x="-33994" y="499125"/>
            <a:chExt cx="12238634" cy="5921019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981000" y="499125"/>
              <a:ext cx="8223640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组合 41"/>
            <p:cNvGrpSpPr/>
            <p:nvPr/>
          </p:nvGrpSpPr>
          <p:grpSpPr>
            <a:xfrm>
              <a:off x="11461546" y="6215751"/>
              <a:ext cx="194079" cy="204393"/>
              <a:chOff x="11470877" y="363591"/>
              <a:chExt cx="194079" cy="204393"/>
            </a:xfrm>
          </p:grpSpPr>
          <p:sp>
            <p:nvSpPr>
              <p:cNvPr id="43" name="椭圆 42"/>
              <p:cNvSpPr>
                <a:spLocks noChangeAspect="1"/>
              </p:cNvSpPr>
              <p:nvPr/>
            </p:nvSpPr>
            <p:spPr>
              <a:xfrm>
                <a:off x="11470877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4" name="椭圆 43"/>
              <p:cNvSpPr>
                <a:spLocks noChangeAspect="1"/>
              </p:cNvSpPr>
              <p:nvPr/>
            </p:nvSpPr>
            <p:spPr>
              <a:xfrm>
                <a:off x="11539539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5" name="椭圆 44"/>
              <p:cNvSpPr>
                <a:spLocks noChangeAspect="1"/>
              </p:cNvSpPr>
              <p:nvPr/>
            </p:nvSpPr>
            <p:spPr>
              <a:xfrm>
                <a:off x="11608201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6" name="椭圆 45"/>
              <p:cNvSpPr>
                <a:spLocks noChangeAspect="1"/>
              </p:cNvSpPr>
              <p:nvPr/>
            </p:nvSpPr>
            <p:spPr>
              <a:xfrm>
                <a:off x="11470877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7" name="椭圆 46"/>
              <p:cNvSpPr>
                <a:spLocks noChangeAspect="1"/>
              </p:cNvSpPr>
              <p:nvPr/>
            </p:nvSpPr>
            <p:spPr>
              <a:xfrm>
                <a:off x="11539539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8" name="椭圆 47"/>
              <p:cNvSpPr>
                <a:spLocks noChangeAspect="1"/>
              </p:cNvSpPr>
              <p:nvPr/>
            </p:nvSpPr>
            <p:spPr>
              <a:xfrm>
                <a:off x="11608201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9" name="椭圆 48"/>
              <p:cNvSpPr>
                <a:spLocks noChangeAspect="1"/>
              </p:cNvSpPr>
              <p:nvPr/>
            </p:nvSpPr>
            <p:spPr>
              <a:xfrm>
                <a:off x="11470877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50" name="椭圆 49"/>
              <p:cNvSpPr>
                <a:spLocks noChangeAspect="1"/>
              </p:cNvSpPr>
              <p:nvPr/>
            </p:nvSpPr>
            <p:spPr>
              <a:xfrm>
                <a:off x="11539539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51" name="椭圆 50"/>
              <p:cNvSpPr>
                <a:spLocks noChangeAspect="1"/>
              </p:cNvSpPr>
              <p:nvPr/>
            </p:nvSpPr>
            <p:spPr>
              <a:xfrm>
                <a:off x="11608201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</p:grpSp>
        <p:cxnSp>
          <p:nvCxnSpPr>
            <p:cNvPr id="53" name="直接连接符 52"/>
            <p:cNvCxnSpPr/>
            <p:nvPr/>
          </p:nvCxnSpPr>
          <p:spPr>
            <a:xfrm>
              <a:off x="-33994" y="6391925"/>
              <a:ext cx="9335977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英文logo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04495" y="201930"/>
            <a:ext cx="1868170" cy="59499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10830560" y="2921000"/>
            <a:ext cx="508000" cy="587375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altLang="zh-CN" sz="2800" kern="100" dirty="0">
                <a:ln w="12192" cmpd="dbl">
                  <a:noFill/>
                  <a:prstDash val="solid"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汉仪铸字卡酷体W" panose="00020600040101010101" charset="-122"/>
                <a:cs typeface="Arial" panose="020B0604020202020204" pitchFamily="34" charset="0"/>
                <a:sym typeface="+mn-ea"/>
              </a:rPr>
              <a:t> </a:t>
            </a:r>
            <a:endParaRPr lang="en-US" altLang="zh-CN" sz="2800" b="1" kern="100" cap="all" dirty="0">
              <a:ln w="12192" cmpd="dbl">
                <a:noFill/>
                <a:prstDash val="solid"/>
              </a:ln>
              <a:solidFill>
                <a:schemeClr val="accent5"/>
              </a:solidFill>
              <a:effectLst/>
              <a:latin typeface="Arial" panose="020B0604020202020204" pitchFamily="34" charset="0"/>
              <a:ea typeface="汉仪铸字卡酷体W" panose="00020600040101010101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11" name="椭圆 10"/>
          <p:cNvSpPr/>
          <p:nvPr>
            <p:custDataLst>
              <p:tags r:id="rId4"/>
            </p:custDataLst>
          </p:nvPr>
        </p:nvSpPr>
        <p:spPr>
          <a:xfrm flipV="1">
            <a:off x="538355" y="2834465"/>
            <a:ext cx="187325" cy="187325"/>
          </a:xfrm>
          <a:prstGeom prst="ellipse">
            <a:avLst/>
          </a:prstGeom>
          <a:solidFill>
            <a:srgbClr val="3889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8065">
        <p14:shred dir="out"/>
      </p:transition>
    </mc:Choice>
    <mc:Fallback xmlns="">
      <p:transition spd="slow" advTm="80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5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9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45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6" grpId="0" bldLvl="0" animBg="1"/>
      <p:bldP spid="32" grpId="0"/>
      <p:bldP spid="33" grpId="0"/>
      <p:bldP spid="40" grpId="0"/>
      <p:bldP spid="3" grpId="0" bldLvl="0" animBg="1"/>
      <p:bldP spid="13" grpId="0" bldLvl="0" animBg="1"/>
      <p:bldP spid="8" grpId="0" bldLvl="0" animBg="1"/>
      <p:bldP spid="11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-33994" y="499125"/>
            <a:ext cx="12238634" cy="5921019"/>
            <a:chOff x="-33994" y="499125"/>
            <a:chExt cx="12238634" cy="5921019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3981000" y="499125"/>
              <a:ext cx="8223640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组合 77"/>
            <p:cNvGrpSpPr/>
            <p:nvPr/>
          </p:nvGrpSpPr>
          <p:grpSpPr>
            <a:xfrm>
              <a:off x="11461546" y="6215751"/>
              <a:ext cx="194079" cy="204393"/>
              <a:chOff x="11470877" y="363591"/>
              <a:chExt cx="194079" cy="204393"/>
            </a:xfrm>
          </p:grpSpPr>
          <p:sp>
            <p:nvSpPr>
              <p:cNvPr id="82" name="椭圆 81"/>
              <p:cNvSpPr>
                <a:spLocks noChangeAspect="1"/>
              </p:cNvSpPr>
              <p:nvPr/>
            </p:nvSpPr>
            <p:spPr>
              <a:xfrm>
                <a:off x="11470877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3" name="椭圆 82"/>
              <p:cNvSpPr>
                <a:spLocks noChangeAspect="1"/>
              </p:cNvSpPr>
              <p:nvPr/>
            </p:nvSpPr>
            <p:spPr>
              <a:xfrm>
                <a:off x="11539539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4" name="椭圆 83"/>
              <p:cNvSpPr>
                <a:spLocks noChangeAspect="1"/>
              </p:cNvSpPr>
              <p:nvPr/>
            </p:nvSpPr>
            <p:spPr>
              <a:xfrm>
                <a:off x="11608201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5" name="椭圆 84"/>
              <p:cNvSpPr>
                <a:spLocks noChangeAspect="1"/>
              </p:cNvSpPr>
              <p:nvPr/>
            </p:nvSpPr>
            <p:spPr>
              <a:xfrm>
                <a:off x="11470877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6" name="椭圆 85"/>
              <p:cNvSpPr>
                <a:spLocks noChangeAspect="1"/>
              </p:cNvSpPr>
              <p:nvPr/>
            </p:nvSpPr>
            <p:spPr>
              <a:xfrm>
                <a:off x="11539539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7" name="椭圆 86"/>
              <p:cNvSpPr>
                <a:spLocks noChangeAspect="1"/>
              </p:cNvSpPr>
              <p:nvPr/>
            </p:nvSpPr>
            <p:spPr>
              <a:xfrm>
                <a:off x="11608201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8" name="椭圆 87"/>
              <p:cNvSpPr>
                <a:spLocks noChangeAspect="1"/>
              </p:cNvSpPr>
              <p:nvPr/>
            </p:nvSpPr>
            <p:spPr>
              <a:xfrm>
                <a:off x="11470877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9" name="椭圆 88"/>
              <p:cNvSpPr>
                <a:spLocks noChangeAspect="1"/>
              </p:cNvSpPr>
              <p:nvPr/>
            </p:nvSpPr>
            <p:spPr>
              <a:xfrm>
                <a:off x="11539539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90" name="椭圆 89"/>
              <p:cNvSpPr>
                <a:spLocks noChangeAspect="1"/>
              </p:cNvSpPr>
              <p:nvPr/>
            </p:nvSpPr>
            <p:spPr>
              <a:xfrm>
                <a:off x="11608201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</p:grpSp>
        <p:cxnSp>
          <p:nvCxnSpPr>
            <p:cNvPr id="79" name="直接连接符 78"/>
            <p:cNvCxnSpPr/>
            <p:nvPr/>
          </p:nvCxnSpPr>
          <p:spPr>
            <a:xfrm>
              <a:off x="-33994" y="6391925"/>
              <a:ext cx="9335977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39494" y="2719705"/>
            <a:ext cx="5732145" cy="2992120"/>
          </a:xfrm>
          <a:noFill/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k-SK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Prohlédněte si v krátkosti speciální funkce napájecích </a:t>
            </a:r>
            <a:r>
              <a:rPr lang="sk-SK" altLang="zh-CN" sz="2200" kern="100" dirty="0" smtClean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zdrojů HYRITE </a:t>
            </a:r>
            <a:r>
              <a:rPr lang="sk-SK" altLang="zh-CN" sz="2200" kern="100" cap="none" dirty="0" smtClean="0">
                <a:solidFill>
                  <a:schemeClr val="tx1"/>
                </a:solidFill>
                <a:effectLst/>
                <a:latin typeface="Candara Light" pitchFamily="34" charset="0"/>
                <a:ea typeface="Tahoma" pitchFamily="34" charset="0"/>
                <a:cs typeface="Times New Roman" pitchFamily="18" charset="0"/>
              </a:rPr>
              <a:t>TLG série</a:t>
            </a:r>
            <a:r>
              <a:rPr lang="sk-SK" altLang="zh-CN" sz="2200" kern="100" cap="none" dirty="0" smtClean="0">
                <a:solidFill>
                  <a:schemeClr val="tx1"/>
                </a:solidFill>
                <a:effectLst/>
                <a:latin typeface="Candara Light" pitchFamily="34" charset="0"/>
                <a:ea typeface="Tahoma" pitchFamily="34" charset="0"/>
                <a:cs typeface="Times New Roman" pitchFamily="18" charset="0"/>
              </a:rPr>
              <a:t>.</a:t>
            </a:r>
            <a:r>
              <a:rPr lang="en-US" altLang="zh-CN" sz="2200" kern="100" cap="none" dirty="0">
                <a:solidFill>
                  <a:schemeClr val="tx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  <a:t/>
            </a:r>
            <a:br>
              <a:rPr lang="en-US" altLang="zh-CN" sz="2200" kern="100" cap="none" dirty="0">
                <a:solidFill>
                  <a:schemeClr val="tx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</a:br>
            <a:r>
              <a:rPr lang="sk-SK" altLang="zh-CN" sz="2200" kern="100" cap="none" dirty="0" smtClean="0">
                <a:solidFill>
                  <a:schemeClr val="tx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  <a:t/>
            </a:r>
            <a:br>
              <a:rPr lang="sk-SK" altLang="zh-CN" sz="2200" kern="100" cap="none" dirty="0" smtClean="0">
                <a:solidFill>
                  <a:schemeClr val="tx1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Arial" panose="020B0604020202020204" pitchFamily="34" charset="0"/>
              </a:rPr>
            </a:br>
            <a:r>
              <a:rPr lang="en-US" altLang="zh-CN" sz="2200" kern="100" dirty="0" err="1" smtClean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Tyto</a:t>
            </a:r>
            <a:r>
              <a:rPr lang="en-US" altLang="zh-CN" sz="2200" kern="100" dirty="0" smtClean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inovace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jsou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navrženy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tak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aby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poskytovaly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vylepšená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řešení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LED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osvětlení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pro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různé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aplikace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.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Pojďme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se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na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to </a:t>
            </a:r>
            <a:r>
              <a:rPr lang="en-US" altLang="zh-CN" sz="22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podívat</a:t>
            </a:r>
            <a:r>
              <a:rPr lang="en-US" altLang="zh-CN" sz="22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.</a:t>
            </a:r>
            <a:endParaRPr lang="zh-CN" altLang="zh-CN" sz="1800" b="1" kern="100" dirty="0">
              <a:solidFill>
                <a:schemeClr val="tx1"/>
              </a:solidFill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998220" y="1705610"/>
            <a:ext cx="5116830" cy="1484630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altLang="zh-CN" sz="5400" dirty="0" smtClean="0">
                <a:blipFill>
                  <a:blip r:embed="rId9"/>
                  <a:tile tx="0" ty="6350" sx="100000" sy="100000" flip="none" algn="b"/>
                </a:blipFill>
                <a:effectLst/>
                <a:latin typeface="Arial Black" panose="020B0A04020102020204" pitchFamily="34" charset="0"/>
                <a:cs typeface="Arial Black" panose="020B0A04020102020204" pitchFamily="34" charset="0"/>
              </a:rPr>
              <a:t>Na úvod</a:t>
            </a:r>
            <a:endParaRPr lang="en-US" altLang="zh-CN" sz="5400" dirty="0">
              <a:blipFill>
                <a:blip r:embed="rId9"/>
                <a:tile tx="0" ty="6350" sx="100000" sy="100000" flip="none" algn="b"/>
              </a:blipFill>
              <a:effectLst/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640" y="1295400"/>
            <a:ext cx="4383405" cy="4072255"/>
          </a:xfrm>
          <a:prstGeom prst="rect">
            <a:avLst/>
          </a:prstGeom>
        </p:spPr>
      </p:pic>
      <p:sp>
        <p:nvSpPr>
          <p:cNvPr id="8" name="等腰三角形 7"/>
          <p:cNvSpPr/>
          <p:nvPr>
            <p:custDataLst>
              <p:tags r:id="rId4"/>
            </p:custDataLst>
          </p:nvPr>
        </p:nvSpPr>
        <p:spPr>
          <a:xfrm rot="5400000">
            <a:off x="853440" y="2865171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英文logo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04495" y="201930"/>
            <a:ext cx="1868170" cy="594995"/>
          </a:xfrm>
          <a:prstGeom prst="rect">
            <a:avLst/>
          </a:prstGeom>
        </p:spPr>
      </p:pic>
      <p:sp>
        <p:nvSpPr>
          <p:cNvPr id="20" name="等腰三角形 19">
            <a:extLst>
              <a:ext uri="{FF2B5EF4-FFF2-40B4-BE49-F238E27FC236}">
                <a16:creationId xmlns:a16="http://schemas.microsoft.com/office/drawing/2014/main" xmlns="" id="{D91E7872-F8F1-4F89-8C7D-EE1FF5E103C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 rot="5400000">
            <a:off x="831166" y="4106467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6933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0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-33994" y="499125"/>
            <a:ext cx="12238634" cy="5921019"/>
            <a:chOff x="-33994" y="499125"/>
            <a:chExt cx="12238634" cy="5921019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3981000" y="499125"/>
              <a:ext cx="8223640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组合 77"/>
            <p:cNvGrpSpPr/>
            <p:nvPr/>
          </p:nvGrpSpPr>
          <p:grpSpPr>
            <a:xfrm>
              <a:off x="11461546" y="6215751"/>
              <a:ext cx="194079" cy="204393"/>
              <a:chOff x="11470877" y="363591"/>
              <a:chExt cx="194079" cy="204393"/>
            </a:xfrm>
          </p:grpSpPr>
          <p:sp>
            <p:nvSpPr>
              <p:cNvPr id="82" name="椭圆 81"/>
              <p:cNvSpPr>
                <a:spLocks noChangeAspect="1"/>
              </p:cNvSpPr>
              <p:nvPr/>
            </p:nvSpPr>
            <p:spPr>
              <a:xfrm>
                <a:off x="11470877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3" name="椭圆 82"/>
              <p:cNvSpPr>
                <a:spLocks noChangeAspect="1"/>
              </p:cNvSpPr>
              <p:nvPr/>
            </p:nvSpPr>
            <p:spPr>
              <a:xfrm>
                <a:off x="11539539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4" name="椭圆 83"/>
              <p:cNvSpPr>
                <a:spLocks noChangeAspect="1"/>
              </p:cNvSpPr>
              <p:nvPr/>
            </p:nvSpPr>
            <p:spPr>
              <a:xfrm>
                <a:off x="11608201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5" name="椭圆 84"/>
              <p:cNvSpPr>
                <a:spLocks noChangeAspect="1"/>
              </p:cNvSpPr>
              <p:nvPr/>
            </p:nvSpPr>
            <p:spPr>
              <a:xfrm>
                <a:off x="11470877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6" name="椭圆 85"/>
              <p:cNvSpPr>
                <a:spLocks noChangeAspect="1"/>
              </p:cNvSpPr>
              <p:nvPr/>
            </p:nvSpPr>
            <p:spPr>
              <a:xfrm>
                <a:off x="11539539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7" name="椭圆 86"/>
              <p:cNvSpPr>
                <a:spLocks noChangeAspect="1"/>
              </p:cNvSpPr>
              <p:nvPr/>
            </p:nvSpPr>
            <p:spPr>
              <a:xfrm>
                <a:off x="11608201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8" name="椭圆 87"/>
              <p:cNvSpPr>
                <a:spLocks noChangeAspect="1"/>
              </p:cNvSpPr>
              <p:nvPr/>
            </p:nvSpPr>
            <p:spPr>
              <a:xfrm>
                <a:off x="11470877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9" name="椭圆 88"/>
              <p:cNvSpPr>
                <a:spLocks noChangeAspect="1"/>
              </p:cNvSpPr>
              <p:nvPr/>
            </p:nvSpPr>
            <p:spPr>
              <a:xfrm>
                <a:off x="11539539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90" name="椭圆 89"/>
              <p:cNvSpPr>
                <a:spLocks noChangeAspect="1"/>
              </p:cNvSpPr>
              <p:nvPr/>
            </p:nvSpPr>
            <p:spPr>
              <a:xfrm>
                <a:off x="11608201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</p:grpSp>
        <p:cxnSp>
          <p:nvCxnSpPr>
            <p:cNvPr id="79" name="直接连接符 78"/>
            <p:cNvCxnSpPr/>
            <p:nvPr/>
          </p:nvCxnSpPr>
          <p:spPr>
            <a:xfrm>
              <a:off x="-33994" y="6391925"/>
              <a:ext cx="9335977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标题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2076767" y="951900"/>
            <a:ext cx="8534400" cy="1507067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r>
              <a:rPr lang="en-US" altLang="zh-CN" dirty="0">
                <a:blipFill>
                  <a:blip r:embed="rId8"/>
                  <a:tile tx="0" ty="6350" sx="100000" sy="100000" flip="none" algn="b"/>
                </a:blipFill>
                <a:latin typeface="Arial Black" panose="020B0A04020102020204" pitchFamily="34" charset="0"/>
                <a:cs typeface="Arial Black" panose="020B0A04020102020204" pitchFamily="34" charset="0"/>
              </a:rPr>
              <a:t>Star-Link </a:t>
            </a:r>
            <a:r>
              <a:rPr lang="sk-SK" altLang="zh-CN" dirty="0" smtClean="0">
                <a:blipFill>
                  <a:blip r:embed="rId8"/>
                  <a:tile tx="0" ty="6350" sx="100000" sy="100000" flip="none" algn="b"/>
                </a:blipFill>
                <a:latin typeface="Arial Black" panose="020B0A04020102020204" pitchFamily="34" charset="0"/>
                <a:cs typeface="Arial Black" panose="020B0A04020102020204" pitchFamily="34" charset="0"/>
              </a:rPr>
              <a:t>Napájecí </a:t>
            </a:r>
            <a:r>
              <a:rPr lang="sk-SK" altLang="zh-CN" dirty="0" smtClean="0">
                <a:blipFill>
                  <a:blip r:embed="rId8"/>
                  <a:tile tx="0" ty="6350" sx="100000" sy="100000" flip="none" algn="b"/>
                </a:blipFill>
                <a:latin typeface="Arial Black" panose="020B0A04020102020204" pitchFamily="34" charset="0"/>
                <a:cs typeface="Arial Black" panose="020B0A04020102020204" pitchFamily="34" charset="0"/>
              </a:rPr>
              <a:t>Zdroje</a:t>
            </a:r>
            <a:endParaRPr lang="en-US" altLang="zh-CN" dirty="0">
              <a:blipFill>
                <a:blip r:embed="rId8"/>
                <a:tile tx="0" ty="6350" sx="100000" sy="100000" flip="none" algn="b"/>
              </a:blip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398657" y="5055871"/>
            <a:ext cx="7404760" cy="99512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zh-CN" sz="1800" b="1" kern="100" dirty="0" smtClean="0">
                <a:solidFill>
                  <a:srgbClr val="2B96CC"/>
                </a:solidFill>
                <a:effectLst/>
                <a:latin typeface="Candara Light" pitchFamily="34" charset="0"/>
                <a:ea typeface="Tahoma" pitchFamily="34" charset="0"/>
                <a:cs typeface="Times New Roman" pitchFamily="18" charset="0"/>
              </a:rPr>
              <a:t>Parallel</a:t>
            </a:r>
            <a:r>
              <a:rPr lang="sk-SK" altLang="zh-CN" sz="1800" b="1" kern="100" dirty="0" smtClean="0">
                <a:solidFill>
                  <a:srgbClr val="2B96CC"/>
                </a:solidFill>
                <a:effectLst/>
                <a:latin typeface="Candara Light" pitchFamily="34" charset="0"/>
                <a:ea typeface="Tahoma" pitchFamily="34" charset="0"/>
                <a:cs typeface="Times New Roman" pitchFamily="18" charset="0"/>
              </a:rPr>
              <a:t>ní Zapojení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: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Naše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napájecí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zdroje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b="1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(100-400W)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podporují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paralelní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připojení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což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umožňuje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připojení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výstupů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více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jednotek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(+ k +, - k -).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Tato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flexibilita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umožňuje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jejich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instalaci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kdekoli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 v </a:t>
            </a:r>
            <a:r>
              <a:rPr lang="en-US" altLang="zh-CN" sz="1800" kern="100" dirty="0" err="1">
                <a:latin typeface="Candara Light" pitchFamily="34" charset="0"/>
                <a:ea typeface="Tahoma" pitchFamily="34" charset="0"/>
                <a:cs typeface="Times New Roman" pitchFamily="18" charset="0"/>
              </a:rPr>
              <a:t>aplikaci</a:t>
            </a:r>
            <a:r>
              <a:rPr lang="en-US" altLang="zh-CN" sz="1800" kern="100" dirty="0">
                <a:latin typeface="Candara Light" pitchFamily="34" charset="0"/>
                <a:ea typeface="Tahoma" pitchFamily="34" charset="0"/>
                <a:cs typeface="Times New Roman" pitchFamily="18" charset="0"/>
              </a:rPr>
              <a:t>.</a:t>
            </a:r>
            <a:endParaRPr lang="zh-CN" altLang="en-US" dirty="0">
              <a:latin typeface="Candara Light" pitchFamily="34" charset="0"/>
              <a:cs typeface="Times New Roman" pitchFamily="18" charset="0"/>
            </a:endParaRPr>
          </a:p>
        </p:txBody>
      </p:sp>
      <p:pic>
        <p:nvPicPr>
          <p:cNvPr id="7" name="Picture 3"/>
          <p:cNvPicPr/>
          <p:nvPr>
            <p:custDataLst>
              <p:tags r:id="rId3"/>
            </p:custDataLst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" b="66435"/>
          <a:stretch>
            <a:fillRect/>
          </a:stretch>
        </p:blipFill>
        <p:spPr bwMode="auto">
          <a:xfrm>
            <a:off x="2784906" y="2013339"/>
            <a:ext cx="6245337" cy="28634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等腰三角形 7"/>
          <p:cNvSpPr/>
          <p:nvPr>
            <p:custDataLst>
              <p:tags r:id="rId4"/>
            </p:custDataLst>
          </p:nvPr>
        </p:nvSpPr>
        <p:spPr>
          <a:xfrm rot="5400000">
            <a:off x="2213958" y="5139593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 descr="英文logo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04495" y="201930"/>
            <a:ext cx="1868170" cy="594995"/>
          </a:xfrm>
          <a:prstGeom prst="rect">
            <a:avLst/>
          </a:prstGeom>
        </p:spPr>
      </p:pic>
    </p:spTree>
  </p:cSld>
  <p:clrMapOvr>
    <a:masterClrMapping/>
  </p:clrMapOvr>
  <p:transition spd="slow" advTm="975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-33994" y="499125"/>
            <a:ext cx="12238634" cy="5921019"/>
            <a:chOff x="-33994" y="499125"/>
            <a:chExt cx="12238634" cy="5921019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3981000" y="499125"/>
              <a:ext cx="8223640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组合 77"/>
            <p:cNvGrpSpPr/>
            <p:nvPr/>
          </p:nvGrpSpPr>
          <p:grpSpPr>
            <a:xfrm>
              <a:off x="11461546" y="6215751"/>
              <a:ext cx="194079" cy="204393"/>
              <a:chOff x="11470877" y="363591"/>
              <a:chExt cx="194079" cy="204393"/>
            </a:xfrm>
          </p:grpSpPr>
          <p:sp>
            <p:nvSpPr>
              <p:cNvPr id="82" name="椭圆 81"/>
              <p:cNvSpPr>
                <a:spLocks noChangeAspect="1"/>
              </p:cNvSpPr>
              <p:nvPr/>
            </p:nvSpPr>
            <p:spPr>
              <a:xfrm>
                <a:off x="11470877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3" name="椭圆 82"/>
              <p:cNvSpPr>
                <a:spLocks noChangeAspect="1"/>
              </p:cNvSpPr>
              <p:nvPr/>
            </p:nvSpPr>
            <p:spPr>
              <a:xfrm>
                <a:off x="11539539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4" name="椭圆 83"/>
              <p:cNvSpPr>
                <a:spLocks noChangeAspect="1"/>
              </p:cNvSpPr>
              <p:nvPr/>
            </p:nvSpPr>
            <p:spPr>
              <a:xfrm>
                <a:off x="11608201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5" name="椭圆 84"/>
              <p:cNvSpPr>
                <a:spLocks noChangeAspect="1"/>
              </p:cNvSpPr>
              <p:nvPr/>
            </p:nvSpPr>
            <p:spPr>
              <a:xfrm>
                <a:off x="11470877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6" name="椭圆 85"/>
              <p:cNvSpPr>
                <a:spLocks noChangeAspect="1"/>
              </p:cNvSpPr>
              <p:nvPr/>
            </p:nvSpPr>
            <p:spPr>
              <a:xfrm>
                <a:off x="11539539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7" name="椭圆 86"/>
              <p:cNvSpPr>
                <a:spLocks noChangeAspect="1"/>
              </p:cNvSpPr>
              <p:nvPr/>
            </p:nvSpPr>
            <p:spPr>
              <a:xfrm>
                <a:off x="11608201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8" name="椭圆 87"/>
              <p:cNvSpPr>
                <a:spLocks noChangeAspect="1"/>
              </p:cNvSpPr>
              <p:nvPr/>
            </p:nvSpPr>
            <p:spPr>
              <a:xfrm>
                <a:off x="11470877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9" name="椭圆 88"/>
              <p:cNvSpPr>
                <a:spLocks noChangeAspect="1"/>
              </p:cNvSpPr>
              <p:nvPr/>
            </p:nvSpPr>
            <p:spPr>
              <a:xfrm>
                <a:off x="11539539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90" name="椭圆 89"/>
              <p:cNvSpPr>
                <a:spLocks noChangeAspect="1"/>
              </p:cNvSpPr>
              <p:nvPr/>
            </p:nvSpPr>
            <p:spPr>
              <a:xfrm>
                <a:off x="11608201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</p:grpSp>
        <p:cxnSp>
          <p:nvCxnSpPr>
            <p:cNvPr id="79" name="直接连接符 78"/>
            <p:cNvCxnSpPr/>
            <p:nvPr/>
          </p:nvCxnSpPr>
          <p:spPr>
            <a:xfrm>
              <a:off x="-33994" y="6391925"/>
              <a:ext cx="9335977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 descr="英文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04495" y="201930"/>
            <a:ext cx="1868170" cy="594995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2002473" y="5085715"/>
            <a:ext cx="8534399" cy="98961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zh-CN" sz="1800" b="1" kern="100" dirty="0">
                <a:solidFill>
                  <a:srgbClr val="2B96CC"/>
                </a:solidFill>
                <a:effectLst/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'N+1' </a:t>
            </a:r>
            <a:r>
              <a:rPr lang="sk-SK" altLang="zh-CN" sz="1800" b="1" kern="100" dirty="0" smtClean="0">
                <a:solidFill>
                  <a:srgbClr val="2B96CC"/>
                </a:solidFill>
                <a:effectLst/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Pracovní </a:t>
            </a:r>
            <a:r>
              <a:rPr lang="sk-SK" altLang="zh-CN" sz="1800" b="1" kern="100" dirty="0" smtClean="0">
                <a:solidFill>
                  <a:srgbClr val="2B96CC"/>
                </a:solidFill>
                <a:effectLst/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mód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: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Přidáním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redundantního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napájecího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zdroje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paralelně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(N+1)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zajistíme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nepřerušované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LED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osvětlení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, i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když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jedna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jednotka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selže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což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snižuje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prostoje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údržbu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</a:t>
            </a:r>
            <a:endParaRPr lang="zh-CN" altLang="en-US" dirty="0"/>
          </a:p>
        </p:txBody>
      </p:sp>
      <p:pic>
        <p:nvPicPr>
          <p:cNvPr id="2" name="Picture 3"/>
          <p:cNvPicPr/>
          <p:nvPr>
            <p:custDataLst>
              <p:tags r:id="rId3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21" b="34600"/>
          <a:stretch>
            <a:fillRect/>
          </a:stretch>
        </p:blipFill>
        <p:spPr bwMode="auto">
          <a:xfrm>
            <a:off x="1064737" y="2136548"/>
            <a:ext cx="5107006" cy="23260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3"/>
          <p:cNvPicPr/>
          <p:nvPr>
            <p:custDataLst>
              <p:tags r:id="rId4"/>
            </p:custDataLst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131" b="784"/>
          <a:stretch>
            <a:fillRect/>
          </a:stretch>
        </p:blipFill>
        <p:spPr bwMode="auto">
          <a:xfrm>
            <a:off x="6525106" y="2201318"/>
            <a:ext cx="4526770" cy="232139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标题 10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2076767" y="951900"/>
            <a:ext cx="8534400" cy="1507067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r>
              <a:rPr lang="en-US" altLang="zh-CN" dirty="0">
                <a:blipFill>
                  <a:blip r:embed="rId12"/>
                  <a:tile tx="0" ty="6350" sx="100000" sy="100000" flip="none" algn="b"/>
                </a:blipFill>
                <a:latin typeface="Arial Black" panose="020B0A04020102020204" pitchFamily="34" charset="0"/>
                <a:cs typeface="Arial Black" panose="020B0A04020102020204" pitchFamily="34" charset="0"/>
              </a:rPr>
              <a:t>Star-Link </a:t>
            </a:r>
            <a:r>
              <a:rPr lang="sk-SK" altLang="zh-CN" dirty="0" smtClean="0">
                <a:blipFill>
                  <a:blip r:embed="rId12"/>
                  <a:tile tx="0" ty="6350" sx="100000" sy="100000" flip="none" algn="b"/>
                </a:blipFill>
                <a:latin typeface="Arial Black" panose="020B0A04020102020204" pitchFamily="34" charset="0"/>
                <a:cs typeface="Arial Black" panose="020B0A04020102020204" pitchFamily="34" charset="0"/>
              </a:rPr>
              <a:t>Napájecí </a:t>
            </a:r>
            <a:r>
              <a:rPr lang="sk-SK" altLang="zh-CN" dirty="0" smtClean="0">
                <a:blipFill>
                  <a:blip r:embed="rId12"/>
                  <a:tile tx="0" ty="6350" sx="100000" sy="100000" flip="none" algn="b"/>
                </a:blipFill>
                <a:latin typeface="Arial Black" panose="020B0A04020102020204" pitchFamily="34" charset="0"/>
                <a:cs typeface="Arial Black" panose="020B0A04020102020204" pitchFamily="34" charset="0"/>
              </a:rPr>
              <a:t>Zdroje</a:t>
            </a:r>
            <a:endParaRPr lang="en-US" altLang="zh-CN" dirty="0">
              <a:blipFill>
                <a:blip r:embed="rId12"/>
                <a:tile tx="0" ty="6350" sx="100000" sy="100000" flip="none" algn="b"/>
              </a:blip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12" name="等腰三角形 11"/>
          <p:cNvSpPr/>
          <p:nvPr>
            <p:custDataLst>
              <p:tags r:id="rId6"/>
            </p:custDataLst>
          </p:nvPr>
        </p:nvSpPr>
        <p:spPr>
          <a:xfrm rot="5400000">
            <a:off x="1838959" y="5153078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1054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-33994" y="499125"/>
            <a:ext cx="12238634" cy="5921019"/>
            <a:chOff x="-33994" y="499125"/>
            <a:chExt cx="12238634" cy="5921019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3981000" y="499125"/>
              <a:ext cx="8223640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组合 77"/>
            <p:cNvGrpSpPr/>
            <p:nvPr/>
          </p:nvGrpSpPr>
          <p:grpSpPr>
            <a:xfrm>
              <a:off x="11461546" y="6215751"/>
              <a:ext cx="194079" cy="204393"/>
              <a:chOff x="11470877" y="363591"/>
              <a:chExt cx="194079" cy="204393"/>
            </a:xfrm>
          </p:grpSpPr>
          <p:sp>
            <p:nvSpPr>
              <p:cNvPr id="82" name="椭圆 81"/>
              <p:cNvSpPr>
                <a:spLocks noChangeAspect="1"/>
              </p:cNvSpPr>
              <p:nvPr/>
            </p:nvSpPr>
            <p:spPr>
              <a:xfrm>
                <a:off x="11470877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3" name="椭圆 82"/>
              <p:cNvSpPr>
                <a:spLocks noChangeAspect="1"/>
              </p:cNvSpPr>
              <p:nvPr/>
            </p:nvSpPr>
            <p:spPr>
              <a:xfrm>
                <a:off x="11539539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4" name="椭圆 83"/>
              <p:cNvSpPr>
                <a:spLocks noChangeAspect="1"/>
              </p:cNvSpPr>
              <p:nvPr/>
            </p:nvSpPr>
            <p:spPr>
              <a:xfrm>
                <a:off x="11608201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5" name="椭圆 84"/>
              <p:cNvSpPr>
                <a:spLocks noChangeAspect="1"/>
              </p:cNvSpPr>
              <p:nvPr/>
            </p:nvSpPr>
            <p:spPr>
              <a:xfrm>
                <a:off x="11470877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6" name="椭圆 85"/>
              <p:cNvSpPr>
                <a:spLocks noChangeAspect="1"/>
              </p:cNvSpPr>
              <p:nvPr/>
            </p:nvSpPr>
            <p:spPr>
              <a:xfrm>
                <a:off x="11539539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7" name="椭圆 86"/>
              <p:cNvSpPr>
                <a:spLocks noChangeAspect="1"/>
              </p:cNvSpPr>
              <p:nvPr/>
            </p:nvSpPr>
            <p:spPr>
              <a:xfrm>
                <a:off x="11608201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8" name="椭圆 87"/>
              <p:cNvSpPr>
                <a:spLocks noChangeAspect="1"/>
              </p:cNvSpPr>
              <p:nvPr/>
            </p:nvSpPr>
            <p:spPr>
              <a:xfrm>
                <a:off x="11470877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9" name="椭圆 88"/>
              <p:cNvSpPr>
                <a:spLocks noChangeAspect="1"/>
              </p:cNvSpPr>
              <p:nvPr/>
            </p:nvSpPr>
            <p:spPr>
              <a:xfrm>
                <a:off x="11539539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90" name="椭圆 89"/>
              <p:cNvSpPr>
                <a:spLocks noChangeAspect="1"/>
              </p:cNvSpPr>
              <p:nvPr/>
            </p:nvSpPr>
            <p:spPr>
              <a:xfrm>
                <a:off x="11608201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</p:grpSp>
        <p:cxnSp>
          <p:nvCxnSpPr>
            <p:cNvPr id="79" name="直接连接符 78"/>
            <p:cNvCxnSpPr/>
            <p:nvPr/>
          </p:nvCxnSpPr>
          <p:spPr>
            <a:xfrm>
              <a:off x="-33994" y="6391925"/>
              <a:ext cx="9335977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 descr="英文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04495" y="201930"/>
            <a:ext cx="1868170" cy="594995"/>
          </a:xfrm>
          <a:prstGeom prst="rect">
            <a:avLst/>
          </a:prstGeom>
        </p:spPr>
      </p:pic>
      <p:sp>
        <p:nvSpPr>
          <p:cNvPr id="11" name="标题 10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2076767" y="951900"/>
            <a:ext cx="8534400" cy="1507067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r>
              <a:rPr lang="en-US" altLang="zh-CN" dirty="0">
                <a:blipFill>
                  <a:blip r:embed="rId13"/>
                  <a:tile tx="0" ty="6350" sx="100000" sy="100000" flip="none" algn="b"/>
                </a:blipFill>
                <a:latin typeface="Arial Black" panose="020B0A04020102020204" pitchFamily="34" charset="0"/>
                <a:cs typeface="Arial Black" panose="020B0A04020102020204" pitchFamily="34" charset="0"/>
              </a:rPr>
              <a:t>Star-Link </a:t>
            </a:r>
            <a:r>
              <a:rPr lang="sk-SK" altLang="zh-CN" dirty="0">
                <a:blipFill>
                  <a:blip r:embed="rId13"/>
                  <a:tile tx="0" ty="6350" sx="100000" sy="100000" flip="none" algn="b"/>
                </a:blipFill>
                <a:latin typeface="Arial Black" panose="020B0A04020102020204" pitchFamily="34" charset="0"/>
                <a:cs typeface="Arial Black" panose="020B0A04020102020204" pitchFamily="34" charset="0"/>
              </a:rPr>
              <a:t>Napájecí Zdroje</a:t>
            </a:r>
            <a:endParaRPr lang="en-US" altLang="zh-CN" dirty="0">
              <a:blipFill>
                <a:blip r:embed="rId13"/>
                <a:tile tx="0" ty="6350" sx="100000" sy="100000" flip="none" algn="b"/>
              </a:blip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12" name="等腰三角形 11"/>
          <p:cNvSpPr/>
          <p:nvPr>
            <p:custDataLst>
              <p:tags r:id="rId3"/>
            </p:custDataLst>
          </p:nvPr>
        </p:nvSpPr>
        <p:spPr>
          <a:xfrm rot="5400000">
            <a:off x="1802679" y="5156974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1993900" y="5059045"/>
            <a:ext cx="8682355" cy="995045"/>
          </a:xfrm>
        </p:spPr>
        <p:txBody>
          <a:bodyPr anchor="t">
            <a:noAutofit/>
          </a:bodyPr>
          <a:lstStyle/>
          <a:p>
            <a:pPr marL="0" indent="0">
              <a:buNone/>
            </a:pPr>
            <a:r>
              <a:rPr lang="sk-SK" altLang="zh-CN" sz="1800" b="1" kern="100" dirty="0" smtClean="0">
                <a:solidFill>
                  <a:srgbClr val="2B96CC"/>
                </a:solidFill>
                <a:effectLst/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Flexibilita </a:t>
            </a:r>
            <a:r>
              <a:rPr lang="sk-SK" altLang="zh-CN" sz="1800" b="1" kern="100" dirty="0" smtClean="0">
                <a:solidFill>
                  <a:srgbClr val="2B96CC"/>
                </a:solidFill>
                <a:effectLst/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použití</a:t>
            </a:r>
            <a:r>
              <a:rPr lang="en-US" altLang="zh-CN" sz="1800" kern="100" dirty="0" smtClean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: </a:t>
            </a:r>
            <a:r>
              <a:rPr lang="sk-SK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Relativně vysokou mírou svobodny při návrhu umístění napájecího zdroje/zdrojů (a výběru jeho výkonu) lze optimalizovat skladové zásoby. Pro jednu aplikaci lze totiž použít mnohdy i několik různých kombinací zdrojů, které budou právě dostupné.</a:t>
            </a:r>
            <a:endParaRPr lang="zh-CN" altLang="zh-CN" sz="180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740" y="2319986"/>
            <a:ext cx="2244450" cy="20311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7335" y="2320571"/>
            <a:ext cx="2137802" cy="20020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702" y="2339278"/>
            <a:ext cx="2205669" cy="2011764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8"/>
            </p:custDataLst>
          </p:nvPr>
        </p:nvSpPr>
        <p:spPr>
          <a:xfrm>
            <a:off x="4261957" y="2971119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7373487" y="2971389"/>
            <a:ext cx="6046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+</a:t>
            </a:r>
            <a:endParaRPr lang="zh-CN" alt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 advTm="1391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组合 48"/>
          <p:cNvGrpSpPr/>
          <p:nvPr/>
        </p:nvGrpSpPr>
        <p:grpSpPr>
          <a:xfrm>
            <a:off x="-33994" y="499125"/>
            <a:ext cx="12238634" cy="5921019"/>
            <a:chOff x="-33994" y="499125"/>
            <a:chExt cx="12238634" cy="5921019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3981000" y="499125"/>
              <a:ext cx="8223640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组合 77"/>
            <p:cNvGrpSpPr/>
            <p:nvPr/>
          </p:nvGrpSpPr>
          <p:grpSpPr>
            <a:xfrm>
              <a:off x="11461546" y="6215751"/>
              <a:ext cx="194079" cy="204393"/>
              <a:chOff x="11470877" y="363591"/>
              <a:chExt cx="194079" cy="204393"/>
            </a:xfrm>
          </p:grpSpPr>
          <p:sp>
            <p:nvSpPr>
              <p:cNvPr id="82" name="椭圆 81"/>
              <p:cNvSpPr>
                <a:spLocks noChangeAspect="1"/>
              </p:cNvSpPr>
              <p:nvPr/>
            </p:nvSpPr>
            <p:spPr>
              <a:xfrm>
                <a:off x="11470877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3" name="椭圆 82"/>
              <p:cNvSpPr>
                <a:spLocks noChangeAspect="1"/>
              </p:cNvSpPr>
              <p:nvPr/>
            </p:nvSpPr>
            <p:spPr>
              <a:xfrm>
                <a:off x="11539539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4" name="椭圆 83"/>
              <p:cNvSpPr>
                <a:spLocks noChangeAspect="1"/>
              </p:cNvSpPr>
              <p:nvPr/>
            </p:nvSpPr>
            <p:spPr>
              <a:xfrm>
                <a:off x="11608201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5" name="椭圆 84"/>
              <p:cNvSpPr>
                <a:spLocks noChangeAspect="1"/>
              </p:cNvSpPr>
              <p:nvPr/>
            </p:nvSpPr>
            <p:spPr>
              <a:xfrm>
                <a:off x="11470877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6" name="椭圆 85"/>
              <p:cNvSpPr>
                <a:spLocks noChangeAspect="1"/>
              </p:cNvSpPr>
              <p:nvPr/>
            </p:nvSpPr>
            <p:spPr>
              <a:xfrm>
                <a:off x="11539539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7" name="椭圆 86"/>
              <p:cNvSpPr>
                <a:spLocks noChangeAspect="1"/>
              </p:cNvSpPr>
              <p:nvPr/>
            </p:nvSpPr>
            <p:spPr>
              <a:xfrm>
                <a:off x="11608201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8" name="椭圆 87"/>
              <p:cNvSpPr>
                <a:spLocks noChangeAspect="1"/>
              </p:cNvSpPr>
              <p:nvPr/>
            </p:nvSpPr>
            <p:spPr>
              <a:xfrm>
                <a:off x="11470877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9" name="椭圆 88"/>
              <p:cNvSpPr>
                <a:spLocks noChangeAspect="1"/>
              </p:cNvSpPr>
              <p:nvPr/>
            </p:nvSpPr>
            <p:spPr>
              <a:xfrm>
                <a:off x="11539539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90" name="椭圆 89"/>
              <p:cNvSpPr>
                <a:spLocks noChangeAspect="1"/>
              </p:cNvSpPr>
              <p:nvPr/>
            </p:nvSpPr>
            <p:spPr>
              <a:xfrm>
                <a:off x="11608201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</p:grpSp>
        <p:cxnSp>
          <p:nvCxnSpPr>
            <p:cNvPr id="79" name="直接连接符 78"/>
            <p:cNvCxnSpPr/>
            <p:nvPr/>
          </p:nvCxnSpPr>
          <p:spPr>
            <a:xfrm>
              <a:off x="-33994" y="6391925"/>
              <a:ext cx="9335977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 descr="英文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04495" y="201930"/>
            <a:ext cx="1868170" cy="594995"/>
          </a:xfrm>
          <a:prstGeom prst="rect">
            <a:avLst/>
          </a:prstGeom>
        </p:spPr>
      </p:pic>
      <p:sp>
        <p:nvSpPr>
          <p:cNvPr id="11" name="标题 10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644650" y="1032230"/>
            <a:ext cx="9933940" cy="1506855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l"/>
            <a:r>
              <a:rPr lang="en-US" altLang="zh-CN" sz="4000" kern="100" dirty="0" smtClean="0">
                <a:blipFill>
                  <a:blip r:embed="rId11"/>
                  <a:tile tx="0" ty="6350" sx="100000" sy="100000" flip="none" algn="b"/>
                </a:blipFill>
                <a:effectLst/>
                <a:latin typeface="Arial Black" panose="020B0A04020102020204" pitchFamily="34" charset="0"/>
                <a:ea typeface="等线" panose="02010600030101010101" pitchFamily="2" charset="-122"/>
                <a:cs typeface="Arial Black" panose="020B0A04020102020204" pitchFamily="34" charset="0"/>
                <a:sym typeface="+mn-ea"/>
              </a:rPr>
              <a:t>„</a:t>
            </a:r>
            <a:r>
              <a:rPr lang="sk-SK" altLang="zh-CN" sz="4000" kern="100" dirty="0" smtClean="0">
                <a:blipFill>
                  <a:blip r:embed="rId11"/>
                  <a:tile tx="0" ty="6350" sx="100000" sy="100000" flip="none" algn="b"/>
                </a:blipFill>
                <a:effectLst/>
                <a:latin typeface="Arial Black" panose="020B0A04020102020204" pitchFamily="34" charset="0"/>
                <a:ea typeface="等线" panose="02010600030101010101" pitchFamily="2" charset="-122"/>
                <a:cs typeface="Arial Black" panose="020B0A04020102020204" pitchFamily="34" charset="0"/>
                <a:sym typeface="+mn-ea"/>
              </a:rPr>
              <a:t>Nikdy Nevypne</a:t>
            </a:r>
            <a:r>
              <a:rPr lang="en-US" altLang="zh-CN" sz="4000" kern="100" dirty="0" smtClean="0">
                <a:blipFill>
                  <a:blip r:embed="rId11"/>
                  <a:tile tx="0" ty="6350" sx="100000" sy="100000" flip="none" algn="b"/>
                </a:blipFill>
                <a:effectLst/>
                <a:latin typeface="Arial Black" panose="020B0A04020102020204" pitchFamily="34" charset="0"/>
                <a:ea typeface="等线" panose="02010600030101010101" pitchFamily="2" charset="-122"/>
                <a:cs typeface="Arial Black" panose="020B0A04020102020204" pitchFamily="34" charset="0"/>
                <a:sym typeface="+mn-ea"/>
              </a:rPr>
              <a:t>" </a:t>
            </a:r>
            <a:r>
              <a:rPr lang="en-US" altLang="zh-CN" sz="4000" kern="100" dirty="0" smtClean="0">
                <a:blipFill>
                  <a:blip r:embed="rId11"/>
                  <a:tile tx="0" ty="6350" sx="100000" sy="100000" flip="none" algn="b"/>
                </a:blipFill>
                <a:effectLst/>
                <a:latin typeface="Arial Black" panose="020B0A04020102020204" pitchFamily="34" charset="0"/>
                <a:ea typeface="等线" panose="02010600030101010101" pitchFamily="2" charset="-122"/>
                <a:cs typeface="Arial Black" panose="020B0A04020102020204" pitchFamily="34" charset="0"/>
                <a:sym typeface="+mn-ea"/>
              </a:rPr>
              <a:t>F</a:t>
            </a:r>
            <a:r>
              <a:rPr lang="sk-SK" altLang="zh-CN" sz="4000" kern="100" dirty="0" smtClean="0">
                <a:blipFill>
                  <a:blip r:embed="rId11"/>
                  <a:tile tx="0" ty="6350" sx="100000" sy="100000" flip="none" algn="b"/>
                </a:blipFill>
                <a:effectLst/>
                <a:latin typeface="Arial Black" panose="020B0A04020102020204" pitchFamily="34" charset="0"/>
                <a:ea typeface="等线" panose="02010600030101010101" pitchFamily="2" charset="-122"/>
                <a:cs typeface="Arial Black" panose="020B0A04020102020204" pitchFamily="34" charset="0"/>
                <a:sym typeface="+mn-ea"/>
              </a:rPr>
              <a:t>unkce</a:t>
            </a:r>
            <a:endParaRPr lang="en-US" altLang="zh-CN" sz="4000" kern="100" dirty="0">
              <a:blipFill>
                <a:blip r:embed="rId11"/>
                <a:tile tx="0" ty="6350" sx="100000" sy="100000" flip="none" algn="b"/>
              </a:blipFill>
              <a:effectLst/>
              <a:latin typeface="Arial Black" panose="020B0A04020102020204" pitchFamily="34" charset="0"/>
              <a:ea typeface="等线" panose="02010600030101010101" pitchFamily="2" charset="-122"/>
              <a:cs typeface="Arial Black" panose="020B0A04020102020204" pitchFamily="34" charset="0"/>
              <a:sym typeface="+mn-ea"/>
            </a:endParaRPr>
          </a:p>
        </p:txBody>
      </p:sp>
      <p:sp>
        <p:nvSpPr>
          <p:cNvPr id="12" name="等腰三角形 11"/>
          <p:cNvSpPr/>
          <p:nvPr>
            <p:custDataLst>
              <p:tags r:id="rId3"/>
            </p:custDataLst>
          </p:nvPr>
        </p:nvSpPr>
        <p:spPr>
          <a:xfrm rot="5400000">
            <a:off x="1291734" y="2100047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1527492" y="1995907"/>
            <a:ext cx="4519019" cy="472390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Omezení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ochrany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proti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přetížení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: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Tradiční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ochrana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proti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přetížení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může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vést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sk-SK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/>
            </a:r>
            <a:br>
              <a:rPr lang="sk-SK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</a:br>
            <a:r>
              <a:rPr lang="en-US" altLang="zh-CN" sz="1800" kern="100" dirty="0" smtClean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k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poruchám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LED,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když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se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zdroj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vypne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nebo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bliká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při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nadměrné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zátěži</a:t>
            </a:r>
            <a:r>
              <a:rPr lang="en-US" altLang="zh-CN" sz="1800" kern="100" dirty="0" smtClean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</a:t>
            </a:r>
            <a:endParaRPr lang="sk-SK" altLang="zh-CN" sz="1800" kern="100" dirty="0" smtClean="0">
              <a:latin typeface="Candara Light" pitchFamily="34" charset="0"/>
              <a:ea typeface="等线" panose="02010600030101010101" pitchFamily="2" charset="-122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sk-SK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A LED stále svítí </a:t>
            </a:r>
            <a:r>
              <a:rPr lang="en-US" altLang="zh-CN" sz="1800" b="1" kern="100" dirty="0" smtClean="0">
                <a:solidFill>
                  <a:srgbClr val="2B96CC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charset="0"/>
              </a:rPr>
              <a:t>:                      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Naše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inovativní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ochrana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snižuje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výkon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při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zjištění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přetížení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udržuje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LED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světlo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v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zapnutém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stavu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zároveň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jej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mírně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ztlumuje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 To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zvyšuje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spolehlivost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LED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osvětlení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světelných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aplikací</a:t>
            </a:r>
            <a:r>
              <a:rPr lang="en-US" altLang="zh-CN" sz="1800" kern="100" dirty="0" smtClean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</a:t>
            </a:r>
            <a:endParaRPr lang="sk-SK" altLang="zh-CN" sz="1800" kern="100" dirty="0" smtClean="0">
              <a:latin typeface="Candara Light" pitchFamily="34" charset="0"/>
              <a:ea typeface="等线" panose="02010600030101010101" pitchFamily="2" charset="-122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sk-SK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Méně náročná údržba </a:t>
            </a:r>
            <a:r>
              <a:rPr lang="en-US" altLang="zh-CN" sz="1800" b="1" kern="100" dirty="0" smtClean="0">
                <a:solidFill>
                  <a:srgbClr val="2B96CC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charset="0"/>
              </a:rPr>
              <a:t>:                           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Tato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funkce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nabízí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potenciální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„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bezúdržbové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“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řešení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(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pomocí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výstupního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paralelního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připojení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),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čímž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šetří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náklady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servis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</a:t>
            </a:r>
            <a:endParaRPr lang="zh-CN" altLang="en-US" dirty="0">
              <a:latin typeface="Candara Light" pitchFamily="34" charset="0"/>
            </a:endParaRPr>
          </a:p>
        </p:txBody>
      </p:sp>
      <p:pic>
        <p:nvPicPr>
          <p:cNvPr id="2" name="Picture 4"/>
          <p:cNvPicPr/>
          <p:nvPr>
            <p:custDataLst>
              <p:tags r:id="rId5"/>
            </p:custDataLst>
          </p:nvPr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7" b="18248"/>
          <a:stretch>
            <a:fillRect/>
          </a:stretch>
        </p:blipFill>
        <p:spPr bwMode="auto">
          <a:xfrm>
            <a:off x="6638290" y="1903095"/>
            <a:ext cx="4206240" cy="42265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等腰三角形 5"/>
          <p:cNvSpPr/>
          <p:nvPr>
            <p:custDataLst>
              <p:tags r:id="rId6"/>
            </p:custDataLst>
          </p:nvPr>
        </p:nvSpPr>
        <p:spPr>
          <a:xfrm rot="5400000">
            <a:off x="1291735" y="3221602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>
            <p:custDataLst>
              <p:tags r:id="rId7"/>
            </p:custDataLst>
          </p:nvPr>
        </p:nvSpPr>
        <p:spPr>
          <a:xfrm rot="5400000">
            <a:off x="1291733" y="4812796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13364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6" grpId="0" bldLvl="0" animBg="1"/>
      <p:bldP spid="1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/>
          <p:nvPr>
            <p:custDataLst>
              <p:tags r:id="rId1"/>
            </p:custData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265" y="1762125"/>
            <a:ext cx="6431915" cy="278828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" name="组合 48"/>
          <p:cNvGrpSpPr/>
          <p:nvPr/>
        </p:nvGrpSpPr>
        <p:grpSpPr>
          <a:xfrm>
            <a:off x="-33994" y="499125"/>
            <a:ext cx="12238634" cy="5921019"/>
            <a:chOff x="-33994" y="499125"/>
            <a:chExt cx="12238634" cy="5921019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3981000" y="499125"/>
              <a:ext cx="8223640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组合 77"/>
            <p:cNvGrpSpPr/>
            <p:nvPr/>
          </p:nvGrpSpPr>
          <p:grpSpPr>
            <a:xfrm>
              <a:off x="11461546" y="6215751"/>
              <a:ext cx="194079" cy="204393"/>
              <a:chOff x="11470877" y="363591"/>
              <a:chExt cx="194079" cy="204393"/>
            </a:xfrm>
          </p:grpSpPr>
          <p:sp>
            <p:nvSpPr>
              <p:cNvPr id="82" name="椭圆 81"/>
              <p:cNvSpPr>
                <a:spLocks noChangeAspect="1"/>
              </p:cNvSpPr>
              <p:nvPr/>
            </p:nvSpPr>
            <p:spPr>
              <a:xfrm>
                <a:off x="11470877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3" name="椭圆 82"/>
              <p:cNvSpPr>
                <a:spLocks noChangeAspect="1"/>
              </p:cNvSpPr>
              <p:nvPr/>
            </p:nvSpPr>
            <p:spPr>
              <a:xfrm>
                <a:off x="11539539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4" name="椭圆 83"/>
              <p:cNvSpPr>
                <a:spLocks noChangeAspect="1"/>
              </p:cNvSpPr>
              <p:nvPr/>
            </p:nvSpPr>
            <p:spPr>
              <a:xfrm>
                <a:off x="11608201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5" name="椭圆 84"/>
              <p:cNvSpPr>
                <a:spLocks noChangeAspect="1"/>
              </p:cNvSpPr>
              <p:nvPr/>
            </p:nvSpPr>
            <p:spPr>
              <a:xfrm>
                <a:off x="11470877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6" name="椭圆 85"/>
              <p:cNvSpPr>
                <a:spLocks noChangeAspect="1"/>
              </p:cNvSpPr>
              <p:nvPr/>
            </p:nvSpPr>
            <p:spPr>
              <a:xfrm>
                <a:off x="11539539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7" name="椭圆 86"/>
              <p:cNvSpPr>
                <a:spLocks noChangeAspect="1"/>
              </p:cNvSpPr>
              <p:nvPr/>
            </p:nvSpPr>
            <p:spPr>
              <a:xfrm>
                <a:off x="11608201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8" name="椭圆 87"/>
              <p:cNvSpPr>
                <a:spLocks noChangeAspect="1"/>
              </p:cNvSpPr>
              <p:nvPr/>
            </p:nvSpPr>
            <p:spPr>
              <a:xfrm>
                <a:off x="11470877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9" name="椭圆 88"/>
              <p:cNvSpPr>
                <a:spLocks noChangeAspect="1"/>
              </p:cNvSpPr>
              <p:nvPr/>
            </p:nvSpPr>
            <p:spPr>
              <a:xfrm>
                <a:off x="11539539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90" name="椭圆 89"/>
              <p:cNvSpPr>
                <a:spLocks noChangeAspect="1"/>
              </p:cNvSpPr>
              <p:nvPr/>
            </p:nvSpPr>
            <p:spPr>
              <a:xfrm>
                <a:off x="11608201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</p:grpSp>
        <p:cxnSp>
          <p:nvCxnSpPr>
            <p:cNvPr id="79" name="直接连接符 78"/>
            <p:cNvCxnSpPr/>
            <p:nvPr/>
          </p:nvCxnSpPr>
          <p:spPr>
            <a:xfrm>
              <a:off x="-33994" y="6391925"/>
              <a:ext cx="9335977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 descr="英文logo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04495" y="201930"/>
            <a:ext cx="1868170" cy="594995"/>
          </a:xfrm>
          <a:prstGeom prst="rect">
            <a:avLst/>
          </a:prstGeom>
        </p:spPr>
      </p:pic>
      <p:sp>
        <p:nvSpPr>
          <p:cNvPr id="11" name="标题 10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611495" y="800735"/>
            <a:ext cx="5686425" cy="1506855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sk-SK" altLang="zh-CN" sz="4000" dirty="0">
                <a:blipFill>
                  <a:blip r:embed="rId12"/>
                  <a:tile tx="0" ty="6350" sx="100000" sy="100000" flip="none" algn="b"/>
                </a:blip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Nízké Provedení TLG Série</a:t>
            </a:r>
            <a:endParaRPr lang="en-US" altLang="zh-CN" sz="4000" kern="100" dirty="0">
              <a:blipFill>
                <a:blip r:embed="rId12"/>
                <a:tile tx="0" ty="6350" sx="100000" sy="100000" flip="none" algn="b"/>
              </a:blipFill>
              <a:effectLst/>
              <a:latin typeface="Arial Black" panose="020B0A04020102020204" pitchFamily="34" charset="0"/>
              <a:ea typeface="等线" panose="02010600030101010101" pitchFamily="2" charset="-122"/>
              <a:cs typeface="Arial Black" panose="020B0A04020102020204" pitchFamily="34" charset="0"/>
              <a:sym typeface="+mn-ea"/>
            </a:endParaRPr>
          </a:p>
        </p:txBody>
      </p:sp>
      <p:sp>
        <p:nvSpPr>
          <p:cNvPr id="13" name="等腰三角形 12"/>
          <p:cNvSpPr/>
          <p:nvPr>
            <p:custDataLst>
              <p:tags r:id="rId4"/>
            </p:custDataLst>
          </p:nvPr>
        </p:nvSpPr>
        <p:spPr>
          <a:xfrm rot="5400000">
            <a:off x="1225550" y="4690110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1461134" y="4605655"/>
            <a:ext cx="9555627" cy="1684655"/>
          </a:xfrm>
        </p:spPr>
        <p:txBody>
          <a:bodyPr anchor="t"/>
          <a:lstStyle/>
          <a:p>
            <a:pPr marL="0" indent="0">
              <a:buNone/>
            </a:pP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18mm </a:t>
            </a: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Tenké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Tělo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smtClean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charset="0"/>
              </a:rPr>
              <a:t>: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Série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TLG se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může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pochlubit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super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tenkým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designem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který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je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pouhých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18 mm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výšku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(pro </a:t>
            </a:r>
            <a:r>
              <a:rPr lang="en-US" altLang="zh-CN" sz="1800" b="1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modely</a:t>
            </a:r>
            <a:r>
              <a:rPr lang="en-US" altLang="zh-CN" sz="1800" b="1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60-240W)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Tato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funkce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usnadňuje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 smtClean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instalaci</a:t>
            </a:r>
            <a:r>
              <a:rPr lang="en-US" altLang="zh-CN" sz="1800" kern="100" dirty="0" smtClean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do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písmen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nebo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světelných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polí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čímž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se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redukují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stíny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tmavé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oblasti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značkách</a:t>
            </a:r>
            <a:r>
              <a:rPr lang="en-US" altLang="zh-CN" sz="1800" kern="100" dirty="0" smtClean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</a:t>
            </a:r>
            <a:endParaRPr lang="sk-SK" altLang="zh-CN" sz="1800" kern="100" dirty="0" smtClean="0">
              <a:latin typeface="Candara Light" pitchFamily="34" charset="0"/>
              <a:ea typeface="等线" panose="02010600030101010101" pitchFamily="2" charset="-122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Všestranná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aplikace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smtClean="0"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charset="0"/>
              </a:rPr>
              <a:t>: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Tenký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profil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činí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napájecí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zdroje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série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TLG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vhodnými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pro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projekty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s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omezeným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prostorem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rozšiřuje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možnosti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jejich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použití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v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různých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aplikacích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</a:t>
            </a:r>
            <a:endParaRPr lang="zh-CN" altLang="zh-CN" sz="1800" kern="100" dirty="0">
              <a:effectLst/>
              <a:latin typeface="Candara Light" pitchFamily="34" charset="0"/>
              <a:ea typeface="等线" panose="02010600030101010101" pitchFamily="2" charset="-122"/>
              <a:cs typeface="Times New Roman" panose="0202060305040502030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185" y="1019175"/>
            <a:ext cx="3359150" cy="335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等腰三角形 6"/>
          <p:cNvSpPr/>
          <p:nvPr>
            <p:custDataLst>
              <p:tags r:id="rId7"/>
            </p:custDataLst>
          </p:nvPr>
        </p:nvSpPr>
        <p:spPr>
          <a:xfrm rot="5400000">
            <a:off x="1225550" y="5544820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15708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7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/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69" r="11891"/>
          <a:stretch>
            <a:fillRect/>
          </a:stretch>
        </p:blipFill>
        <p:spPr>
          <a:xfrm>
            <a:off x="6918325" y="1638300"/>
            <a:ext cx="4794250" cy="4460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9" name="组合 48"/>
          <p:cNvGrpSpPr/>
          <p:nvPr/>
        </p:nvGrpSpPr>
        <p:grpSpPr>
          <a:xfrm>
            <a:off x="-33994" y="499125"/>
            <a:ext cx="12238634" cy="5921019"/>
            <a:chOff x="-33994" y="499125"/>
            <a:chExt cx="12238634" cy="5921019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3981000" y="499125"/>
              <a:ext cx="8223640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组合 77"/>
            <p:cNvGrpSpPr/>
            <p:nvPr/>
          </p:nvGrpSpPr>
          <p:grpSpPr>
            <a:xfrm>
              <a:off x="11461546" y="6215751"/>
              <a:ext cx="194079" cy="204393"/>
              <a:chOff x="11470877" y="363591"/>
              <a:chExt cx="194079" cy="204393"/>
            </a:xfrm>
          </p:grpSpPr>
          <p:sp>
            <p:nvSpPr>
              <p:cNvPr id="82" name="椭圆 81"/>
              <p:cNvSpPr>
                <a:spLocks noChangeAspect="1"/>
              </p:cNvSpPr>
              <p:nvPr/>
            </p:nvSpPr>
            <p:spPr>
              <a:xfrm>
                <a:off x="11470877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3" name="椭圆 82"/>
              <p:cNvSpPr>
                <a:spLocks noChangeAspect="1"/>
              </p:cNvSpPr>
              <p:nvPr/>
            </p:nvSpPr>
            <p:spPr>
              <a:xfrm>
                <a:off x="11539539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4" name="椭圆 83"/>
              <p:cNvSpPr>
                <a:spLocks noChangeAspect="1"/>
              </p:cNvSpPr>
              <p:nvPr/>
            </p:nvSpPr>
            <p:spPr>
              <a:xfrm>
                <a:off x="11608201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5" name="椭圆 84"/>
              <p:cNvSpPr>
                <a:spLocks noChangeAspect="1"/>
              </p:cNvSpPr>
              <p:nvPr/>
            </p:nvSpPr>
            <p:spPr>
              <a:xfrm>
                <a:off x="11470877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6" name="椭圆 85"/>
              <p:cNvSpPr>
                <a:spLocks noChangeAspect="1"/>
              </p:cNvSpPr>
              <p:nvPr/>
            </p:nvSpPr>
            <p:spPr>
              <a:xfrm>
                <a:off x="11539539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7" name="椭圆 86"/>
              <p:cNvSpPr>
                <a:spLocks noChangeAspect="1"/>
              </p:cNvSpPr>
              <p:nvPr/>
            </p:nvSpPr>
            <p:spPr>
              <a:xfrm>
                <a:off x="11608201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8" name="椭圆 87"/>
              <p:cNvSpPr>
                <a:spLocks noChangeAspect="1"/>
              </p:cNvSpPr>
              <p:nvPr/>
            </p:nvSpPr>
            <p:spPr>
              <a:xfrm>
                <a:off x="11470877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9" name="椭圆 88"/>
              <p:cNvSpPr>
                <a:spLocks noChangeAspect="1"/>
              </p:cNvSpPr>
              <p:nvPr/>
            </p:nvSpPr>
            <p:spPr>
              <a:xfrm>
                <a:off x="11539539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90" name="椭圆 89"/>
              <p:cNvSpPr>
                <a:spLocks noChangeAspect="1"/>
              </p:cNvSpPr>
              <p:nvPr/>
            </p:nvSpPr>
            <p:spPr>
              <a:xfrm>
                <a:off x="11608201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</p:grpSp>
        <p:cxnSp>
          <p:nvCxnSpPr>
            <p:cNvPr id="79" name="直接连接符 78"/>
            <p:cNvCxnSpPr/>
            <p:nvPr/>
          </p:nvCxnSpPr>
          <p:spPr>
            <a:xfrm>
              <a:off x="-33994" y="6391925"/>
              <a:ext cx="9335977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 descr="英文logo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04495" y="201930"/>
            <a:ext cx="1868170" cy="594995"/>
          </a:xfrm>
          <a:prstGeom prst="rect">
            <a:avLst/>
          </a:prstGeom>
        </p:spPr>
      </p:pic>
      <p:sp>
        <p:nvSpPr>
          <p:cNvPr id="11" name="标题 10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1849120" y="996555"/>
            <a:ext cx="9933940" cy="1506855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l"/>
            <a:r>
              <a:rPr lang="sk-SK" altLang="zh-CN" sz="4000" dirty="0" smtClean="0">
                <a:blipFill>
                  <a:blip r:embed="rId12"/>
                  <a:tile tx="0" ty="6350" sx="100000" sy="100000" flip="none" algn="b"/>
                </a:blipFill>
                <a:effectLst/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Zvýšená IP Ochrana </a:t>
            </a:r>
            <a:r>
              <a:rPr lang="en-US" altLang="zh-CN" sz="4000" dirty="0" smtClean="0">
                <a:blipFill>
                  <a:blip r:embed="rId12"/>
                  <a:tile tx="0" ty="6350" sx="100000" sy="100000" flip="none" algn="b"/>
                </a:blipFill>
                <a:effectLst/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(IP68</a:t>
            </a:r>
            <a:r>
              <a:rPr lang="en-US" altLang="zh-CN" sz="4000" dirty="0">
                <a:blipFill>
                  <a:blip r:embed="rId12"/>
                  <a:tile tx="0" ty="6350" sx="100000" sy="100000" flip="none" algn="b"/>
                </a:blipFill>
                <a:effectLst/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)</a:t>
            </a:r>
            <a:endParaRPr lang="en-US" altLang="zh-CN" sz="4000" kern="100" dirty="0">
              <a:blipFill>
                <a:blip r:embed="rId12"/>
                <a:tile tx="0" ty="6350" sx="100000" sy="100000" flip="none" algn="b"/>
              </a:blipFill>
              <a:effectLst/>
              <a:latin typeface="Arial Black" panose="020B0A04020102020204" pitchFamily="34" charset="0"/>
              <a:ea typeface="等线" panose="02010600030101010101" pitchFamily="2" charset="-122"/>
              <a:cs typeface="Arial Black" panose="020B0A04020102020204" pitchFamily="34" charset="0"/>
              <a:sym typeface="+mn-ea"/>
            </a:endParaRPr>
          </a:p>
        </p:txBody>
      </p:sp>
      <p:sp>
        <p:nvSpPr>
          <p:cNvPr id="12" name="等腰三角形 11"/>
          <p:cNvSpPr/>
          <p:nvPr>
            <p:custDataLst>
              <p:tags r:id="rId4"/>
            </p:custDataLst>
          </p:nvPr>
        </p:nvSpPr>
        <p:spPr>
          <a:xfrm rot="5400000">
            <a:off x="1287219" y="2065979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>
            <p:custDataLst>
              <p:tags r:id="rId5"/>
            </p:custDataLst>
          </p:nvPr>
        </p:nvSpPr>
        <p:spPr>
          <a:xfrm rot="5400000">
            <a:off x="1310714" y="3441065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>
            <p:custDataLst>
              <p:tags r:id="rId6"/>
            </p:custDataLst>
          </p:nvPr>
        </p:nvSpPr>
        <p:spPr>
          <a:xfrm rot="5400000">
            <a:off x="1288489" y="4799330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idx="1"/>
            <p:custDataLst>
              <p:tags r:id="rId7"/>
            </p:custDataLst>
          </p:nvPr>
        </p:nvSpPr>
        <p:spPr>
          <a:xfrm>
            <a:off x="1503045" y="1989486"/>
            <a:ext cx="5197475" cy="4104640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sk-SK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Vylepšená voděodolnost </a:t>
            </a:r>
            <a:r>
              <a:rPr lang="en-US" altLang="zh-CN" sz="1800" b="1" kern="100" dirty="0" smtClean="0">
                <a:solidFill>
                  <a:srgbClr val="2B96CC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charset="0"/>
              </a:rPr>
              <a:t>:                                   </a:t>
            </a:r>
            <a:r>
              <a:rPr lang="en-US" altLang="zh-CN" sz="1800" kern="100" dirty="0" err="1" smtClean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Napájecí</a:t>
            </a:r>
            <a:r>
              <a:rPr lang="en-US" altLang="zh-CN" sz="1800" kern="100" dirty="0" smtClean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zdroje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řady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TLG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nabízejí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vyšší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hodnoty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IP </a:t>
            </a:r>
            <a:r>
              <a:rPr lang="en-US" altLang="zh-CN" sz="1800" b="1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(IP68) 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porovnání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s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běžnými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produkty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IP67. Toho se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dosahuje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díky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jedinečné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struktuře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těla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procesu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zalévání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 </a:t>
            </a:r>
            <a:r>
              <a:rPr lang="en-US" altLang="zh-CN" sz="1800" kern="100" dirty="0" smtClean="0"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charset="0"/>
              </a:rPr>
              <a:t> </a:t>
            </a:r>
            <a:endParaRPr lang="zh-CN" altLang="zh-CN" sz="1800" kern="100" dirty="0" smtClean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sk-SK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Větší ochrana </a:t>
            </a:r>
            <a:r>
              <a:rPr lang="sk-SK" altLang="zh-CN" sz="1800" b="1" kern="100" dirty="0" smtClean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komponentů </a:t>
            </a:r>
            <a:r>
              <a:rPr lang="en-US" altLang="zh-CN" sz="1800" b="1" kern="100" dirty="0" smtClean="0">
                <a:solidFill>
                  <a:srgbClr val="2B96CC"/>
                </a:solidFill>
                <a:effectLst/>
                <a:latin typeface="等线" panose="02010600030101010101" pitchFamily="2" charset="-122"/>
                <a:ea typeface="等线" panose="02010600030101010101" pitchFamily="2" charset="-122"/>
                <a:cs typeface="Times New Roman" panose="02020603050405020304" charset="0"/>
              </a:rPr>
              <a:t>:                                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Vstupní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výstupní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vodiče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vycházejí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stejné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strany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zdroje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jeho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postupným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zaléváním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pryskyřicí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se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minimalizují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vzduchové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bubliny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kolem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komponentů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čímž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se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zvyšuje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spolehlivost</a:t>
            </a:r>
            <a:r>
              <a:rPr lang="en-US" altLang="zh-CN" sz="1800" kern="100" dirty="0" smtClean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</a:t>
            </a:r>
            <a:endParaRPr lang="sk-SK" altLang="zh-CN" sz="1800" kern="100" dirty="0" smtClean="0">
              <a:latin typeface="Candara Light" pitchFamily="34" charset="0"/>
              <a:ea typeface="等线" panose="02010600030101010101" pitchFamily="2" charset="-122"/>
              <a:cs typeface="Times New Roman" panose="02020603050405020304" charset="0"/>
            </a:endParaRPr>
          </a:p>
          <a:p>
            <a:pPr marL="0" indent="0">
              <a:buNone/>
            </a:pP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Nové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příležitosti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 err="1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trhu</a:t>
            </a:r>
            <a:r>
              <a:rPr lang="en-US" altLang="zh-CN" sz="1800" b="1" kern="100" dirty="0">
                <a:solidFill>
                  <a:srgbClr val="2B96CC"/>
                </a:solidFill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:                                         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Stupeň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krytí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IP68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otevírá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dveře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aplikacím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vyžadujícím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vynikající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vodotěsnost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jako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jsou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vodní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prameny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bazény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,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zároveň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snižuje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poruchy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v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běžných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venkovních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prostředích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</a:t>
            </a:r>
            <a:endParaRPr lang="zh-CN" altLang="en-US" dirty="0">
              <a:latin typeface="Candara Light" pitchFamily="34" charset="0"/>
            </a:endParaRPr>
          </a:p>
        </p:txBody>
      </p:sp>
    </p:spTree>
  </p:cSld>
  <p:clrMapOvr>
    <a:masterClrMapping/>
  </p:clrMapOvr>
  <p:transition spd="slow" advTm="15547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6" grpId="0" bldLvl="0" animBg="1"/>
      <p:bldP spid="13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53770" y="1241425"/>
            <a:ext cx="10406380" cy="1388745"/>
          </a:xfrm>
          <a:prstGeom prst="rect">
            <a:avLst/>
          </a:prstGeom>
          <a:blipFill>
            <a:blip r:embed="rId2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954405" y="1241425"/>
            <a:ext cx="10405745" cy="1393190"/>
          </a:xfrm>
          <a:prstGeom prst="rect">
            <a:avLst/>
          </a:prstGeom>
          <a:blipFill>
            <a:blip r:embed="rId21"/>
            <a:stretch>
              <a:fillRect l="-50000" t="-30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3435985" y="1438275"/>
            <a:ext cx="5735955" cy="1173480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anchor="t">
            <a:noAutofit/>
          </a:bodyPr>
          <a:lstStyle/>
          <a:p>
            <a:pPr algn="ctr"/>
            <a:r>
              <a:rPr lang="sk-SK" altLang="zh-CN" sz="6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cs typeface="Arial Black" panose="020B0A04020102020204" pitchFamily="34" charset="0"/>
              </a:rPr>
              <a:t>Závěr</a:t>
            </a:r>
            <a:endParaRPr lang="en-US" altLang="zh-CN" sz="6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1557654" y="3058795"/>
            <a:ext cx="9530555" cy="187198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závěr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naše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napájecí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zdroje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Hyrite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LED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série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TLG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představují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převratné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funkce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pro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aplikace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LED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osvětlení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,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včetně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flexibility „</a:t>
            </a:r>
            <a:r>
              <a:rPr lang="en-US" altLang="zh-CN" sz="1800" b="1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Star-Link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“,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ochrany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„</a:t>
            </a:r>
            <a:r>
              <a:rPr lang="en-US" altLang="zh-CN" sz="1800" b="1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Nikdy</a:t>
            </a:r>
            <a:r>
              <a:rPr lang="en-US" altLang="zh-CN" sz="1800" b="1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nevypne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“, </a:t>
            </a:r>
            <a:r>
              <a:rPr lang="en-US" altLang="zh-CN" sz="1800" b="1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tenkého</a:t>
            </a:r>
            <a:r>
              <a:rPr lang="en-US" altLang="zh-CN" sz="1800" b="1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designu</a:t>
            </a:r>
            <a:r>
              <a:rPr lang="en-US" altLang="zh-CN" sz="1800" b="1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pro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všestranné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umístění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vylepšeného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krytí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b="1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IP68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Tyto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inovace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zajišťují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vynikající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výkon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a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spolehlivost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pro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širokou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škálu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 </a:t>
            </a:r>
            <a:r>
              <a:rPr lang="en-US" altLang="zh-CN" sz="1800" kern="100" dirty="0" err="1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projektů</a:t>
            </a:r>
            <a:r>
              <a:rPr lang="en-US" altLang="zh-CN" sz="1800" kern="100" dirty="0">
                <a:latin typeface="Candara Light" pitchFamily="34" charset="0"/>
                <a:ea typeface="等线" panose="02010600030101010101" pitchFamily="2" charset="-122"/>
                <a:cs typeface="Times New Roman" panose="02020603050405020304" charset="0"/>
              </a:rPr>
              <a:t>.</a:t>
            </a:r>
            <a:endParaRPr lang="zh-CN" altLang="en-US" dirty="0"/>
          </a:p>
        </p:txBody>
      </p:sp>
      <p:pic>
        <p:nvPicPr>
          <p:cNvPr id="4" name="图片 3" descr="英文logo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404495" y="201930"/>
            <a:ext cx="1868170" cy="594995"/>
          </a:xfrm>
          <a:prstGeom prst="rect">
            <a:avLst/>
          </a:prstGeom>
        </p:spPr>
      </p:pic>
      <p:sp>
        <p:nvSpPr>
          <p:cNvPr id="15" name="等腰三角形 14"/>
          <p:cNvSpPr/>
          <p:nvPr>
            <p:custDataLst>
              <p:tags r:id="rId6"/>
            </p:custDataLst>
          </p:nvPr>
        </p:nvSpPr>
        <p:spPr>
          <a:xfrm rot="5400000">
            <a:off x="1361683" y="3209096"/>
            <a:ext cx="173355" cy="149225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-33994" y="499125"/>
            <a:ext cx="12238634" cy="5921019"/>
            <a:chOff x="-33994" y="499125"/>
            <a:chExt cx="12238634" cy="5921019"/>
          </a:xfrm>
        </p:grpSpPr>
        <p:cxnSp>
          <p:nvCxnSpPr>
            <p:cNvPr id="74" name="直接连接符 73"/>
            <p:cNvCxnSpPr/>
            <p:nvPr>
              <p:custDataLst>
                <p:tags r:id="rId7"/>
              </p:custDataLst>
            </p:nvPr>
          </p:nvCxnSpPr>
          <p:spPr>
            <a:xfrm>
              <a:off x="3981000" y="499125"/>
              <a:ext cx="8223640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8" name="组合 77"/>
            <p:cNvGrpSpPr/>
            <p:nvPr/>
          </p:nvGrpSpPr>
          <p:grpSpPr>
            <a:xfrm>
              <a:off x="11461546" y="6215751"/>
              <a:ext cx="194079" cy="204393"/>
              <a:chOff x="11470877" y="363591"/>
              <a:chExt cx="194079" cy="204393"/>
            </a:xfrm>
          </p:grpSpPr>
          <p:sp>
            <p:nvSpPr>
              <p:cNvPr id="82" name="椭圆 81"/>
              <p:cNvSpPr>
                <a:spLocks noChangeAspect="1"/>
              </p:cNvSpPr>
              <p:nvPr>
                <p:custDataLst>
                  <p:tags r:id="rId9"/>
                </p:custDataLst>
              </p:nvPr>
            </p:nvSpPr>
            <p:spPr>
              <a:xfrm>
                <a:off x="11470877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3" name="椭圆 82"/>
              <p:cNvSpPr>
                <a:spLocks noChangeAspect="1"/>
              </p:cNvSpPr>
              <p:nvPr>
                <p:custDataLst>
                  <p:tags r:id="rId10"/>
                </p:custDataLst>
              </p:nvPr>
            </p:nvSpPr>
            <p:spPr>
              <a:xfrm>
                <a:off x="11539539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4" name="椭圆 83"/>
              <p:cNvSpPr>
                <a:spLocks noChangeAspect="1"/>
              </p:cNvSpPr>
              <p:nvPr>
                <p:custDataLst>
                  <p:tags r:id="rId11"/>
                </p:custDataLst>
              </p:nvPr>
            </p:nvSpPr>
            <p:spPr>
              <a:xfrm>
                <a:off x="11608201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5" name="椭圆 84"/>
              <p:cNvSpPr>
                <a:spLocks noChangeAspect="1"/>
              </p:cNvSpPr>
              <p:nvPr>
                <p:custDataLst>
                  <p:tags r:id="rId12"/>
                </p:custDataLst>
              </p:nvPr>
            </p:nvSpPr>
            <p:spPr>
              <a:xfrm>
                <a:off x="11470877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6" name="椭圆 85"/>
              <p:cNvSpPr>
                <a:spLocks noChangeAspect="1"/>
              </p:cNvSpPr>
              <p:nvPr>
                <p:custDataLst>
                  <p:tags r:id="rId13"/>
                </p:custDataLst>
              </p:nvPr>
            </p:nvSpPr>
            <p:spPr>
              <a:xfrm>
                <a:off x="11539539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7" name="椭圆 86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>
              <a:xfrm>
                <a:off x="11608201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8" name="椭圆 87"/>
              <p:cNvSpPr>
                <a:spLocks noChangeAspect="1"/>
              </p:cNvSpPr>
              <p:nvPr>
                <p:custDataLst>
                  <p:tags r:id="rId15"/>
                </p:custDataLst>
              </p:nvPr>
            </p:nvSpPr>
            <p:spPr>
              <a:xfrm>
                <a:off x="11470877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89" name="椭圆 88"/>
              <p:cNvSpPr>
                <a:spLocks noChangeAspect="1"/>
              </p:cNvSpPr>
              <p:nvPr>
                <p:custDataLst>
                  <p:tags r:id="rId16"/>
                </p:custDataLst>
              </p:nvPr>
            </p:nvSpPr>
            <p:spPr>
              <a:xfrm>
                <a:off x="11539539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90" name="椭圆 89"/>
              <p:cNvSpPr>
                <a:spLocks noChangeAspect="1"/>
              </p:cNvSpPr>
              <p:nvPr>
                <p:custDataLst>
                  <p:tags r:id="rId17"/>
                </p:custDataLst>
              </p:nvPr>
            </p:nvSpPr>
            <p:spPr>
              <a:xfrm>
                <a:off x="11608201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</p:grpSp>
        <p:cxnSp>
          <p:nvCxnSpPr>
            <p:cNvPr id="79" name="直接连接符 78"/>
            <p:cNvCxnSpPr/>
            <p:nvPr>
              <p:custDataLst>
                <p:tags r:id="rId8"/>
              </p:custDataLst>
            </p:nvPr>
          </p:nvCxnSpPr>
          <p:spPr>
            <a:xfrm>
              <a:off x="-33994" y="6391925"/>
              <a:ext cx="9335977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 spd="slow" advTm="2769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1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" y="1206500"/>
            <a:ext cx="12192000" cy="4445000"/>
          </a:xfrm>
          <a:prstGeom prst="rect">
            <a:avLst/>
          </a:prstGeom>
        </p:spPr>
      </p:pic>
      <p:sp>
        <p:nvSpPr>
          <p:cNvPr id="52" name="椭圆 51"/>
          <p:cNvSpPr/>
          <p:nvPr/>
        </p:nvSpPr>
        <p:spPr>
          <a:xfrm>
            <a:off x="9427048" y="4827318"/>
            <a:ext cx="1504669" cy="1504669"/>
          </a:xfrm>
          <a:prstGeom prst="ellipse">
            <a:avLst/>
          </a:prstGeom>
          <a:solidFill>
            <a:schemeClr val="bg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字魂58号-创中黑" panose="00000500000000000000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931749" y="1665650"/>
            <a:ext cx="381000" cy="381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字魂58号-创中黑" panose="00000500000000000000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 rot="775672">
            <a:off x="2347317" y="2024408"/>
            <a:ext cx="2171700" cy="2171700"/>
          </a:xfrm>
          <a:prstGeom prst="ellipse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5000"/>
                      </a14:imgEffect>
                    </a14:imgLayer>
                  </a14:imgProps>
                </a:ext>
              </a:extLst>
            </a:blip>
            <a:srcRect/>
            <a:stretch>
              <a:fillRect l="-50000" t="-30000" r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字魂58号-创中黑" panose="00000500000000000000" pitchFamily="2" charset="-122"/>
            </a:endParaRPr>
          </a:p>
        </p:txBody>
      </p:sp>
      <p:sp>
        <p:nvSpPr>
          <p:cNvPr id="14" name="椭圆 13"/>
          <p:cNvSpPr/>
          <p:nvPr/>
        </p:nvSpPr>
        <p:spPr>
          <a:xfrm flipV="1">
            <a:off x="1232217" y="2295233"/>
            <a:ext cx="187325" cy="187325"/>
          </a:xfrm>
          <a:prstGeom prst="ellipse">
            <a:avLst/>
          </a:prstGeom>
          <a:solidFill>
            <a:srgbClr val="3889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字魂58号-创中黑" panose="000005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55186" y="2400118"/>
            <a:ext cx="10306908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sk-SK" altLang="zh-CN" sz="5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包图粗黑体" panose="02000800000000000000" pitchFamily="2" charset="-122"/>
              </a:rPr>
              <a:t>Děkujeme za pozornost!</a:t>
            </a:r>
            <a:endParaRPr lang="zh-CN" alt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  <a:ea typeface="包图粗黑体" panose="020008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476105" y="3429000"/>
            <a:ext cx="63146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k-SK" altLang="zh-CN" sz="2400" b="1" cap="all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NAPÁJACIE ZDROJE, s.r.o.</a:t>
            </a:r>
          </a:p>
          <a:p>
            <a:r>
              <a:rPr lang="sk-SK" altLang="zh-CN" sz="2400" b="1" cap="all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Výhradní </a:t>
            </a:r>
            <a:r>
              <a:rPr lang="sk-SK" altLang="zh-CN" sz="2400" b="1" cap="all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DISTRIBUTOR </a:t>
            </a:r>
            <a:r>
              <a:rPr lang="sk-SK" altLang="zh-CN" sz="2400" b="1" cap="all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/>
            </a:r>
            <a:br>
              <a:rPr lang="sk-SK" altLang="zh-CN" sz="2400" b="1" cap="all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lang="sk-SK" altLang="zh-CN" sz="2400" b="1" cap="all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Napájecích </a:t>
            </a:r>
            <a:r>
              <a:rPr lang="sk-SK" altLang="zh-CN" sz="2400" b="1" cap="all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zdrojů </a:t>
            </a:r>
            <a:r>
              <a:rPr lang="sk-SK" altLang="zh-CN" sz="2400" b="1" cap="all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hyrite </a:t>
            </a:r>
            <a:r>
              <a:rPr lang="sk-SK" altLang="zh-CN" sz="2400" b="1" cap="all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/>
            </a:r>
            <a:br>
              <a:rPr lang="sk-SK" altLang="zh-CN" sz="2400" b="1" cap="all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</a:br>
            <a:r>
              <a:rPr lang="sk-SK" altLang="zh-CN" sz="2400" b="1" cap="all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pro </a:t>
            </a:r>
            <a:r>
              <a:rPr lang="sk-SK" altLang="zh-CN" sz="2400" b="1" cap="all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Českou republiku</a:t>
            </a:r>
            <a:endParaRPr lang="en-US" altLang="zh-CN" sz="2400" b="1" cap="all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5099607" y="3493089"/>
            <a:ext cx="241954" cy="208581"/>
          </a:xfrm>
          <a:prstGeom prst="triangl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001000" y="3333531"/>
            <a:ext cx="987526" cy="1011604"/>
          </a:xfrm>
          <a:prstGeom prst="ellipse">
            <a:avLst/>
          </a:prstGeom>
          <a:noFill/>
          <a:ln w="254000">
            <a:solidFill>
              <a:schemeClr val="accent1">
                <a:lumMod val="75000"/>
                <a:alpha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字魂58号-创中黑" panose="00000500000000000000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33994" y="499125"/>
            <a:ext cx="12238634" cy="5921019"/>
            <a:chOff x="-33994" y="499125"/>
            <a:chExt cx="12238634" cy="5921019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3981000" y="499125"/>
              <a:ext cx="8223640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2" name="组合 41"/>
            <p:cNvGrpSpPr/>
            <p:nvPr/>
          </p:nvGrpSpPr>
          <p:grpSpPr>
            <a:xfrm>
              <a:off x="11461546" y="6215751"/>
              <a:ext cx="194079" cy="204393"/>
              <a:chOff x="11470877" y="363591"/>
              <a:chExt cx="194079" cy="204393"/>
            </a:xfrm>
          </p:grpSpPr>
          <p:sp>
            <p:nvSpPr>
              <p:cNvPr id="43" name="椭圆 42"/>
              <p:cNvSpPr>
                <a:spLocks noChangeAspect="1"/>
              </p:cNvSpPr>
              <p:nvPr/>
            </p:nvSpPr>
            <p:spPr>
              <a:xfrm>
                <a:off x="11470877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4" name="椭圆 43"/>
              <p:cNvSpPr>
                <a:spLocks noChangeAspect="1"/>
              </p:cNvSpPr>
              <p:nvPr/>
            </p:nvSpPr>
            <p:spPr>
              <a:xfrm>
                <a:off x="11539539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5" name="椭圆 44"/>
              <p:cNvSpPr>
                <a:spLocks noChangeAspect="1"/>
              </p:cNvSpPr>
              <p:nvPr/>
            </p:nvSpPr>
            <p:spPr>
              <a:xfrm>
                <a:off x="11608201" y="363591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6" name="椭圆 45"/>
              <p:cNvSpPr>
                <a:spLocks noChangeAspect="1"/>
              </p:cNvSpPr>
              <p:nvPr/>
            </p:nvSpPr>
            <p:spPr>
              <a:xfrm>
                <a:off x="11470877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7" name="椭圆 46"/>
              <p:cNvSpPr>
                <a:spLocks noChangeAspect="1"/>
              </p:cNvSpPr>
              <p:nvPr/>
            </p:nvSpPr>
            <p:spPr>
              <a:xfrm>
                <a:off x="11539539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8" name="椭圆 47"/>
              <p:cNvSpPr>
                <a:spLocks noChangeAspect="1"/>
              </p:cNvSpPr>
              <p:nvPr/>
            </p:nvSpPr>
            <p:spPr>
              <a:xfrm>
                <a:off x="11608201" y="437410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49" name="椭圆 48"/>
              <p:cNvSpPr>
                <a:spLocks noChangeAspect="1"/>
              </p:cNvSpPr>
              <p:nvPr/>
            </p:nvSpPr>
            <p:spPr>
              <a:xfrm>
                <a:off x="11470877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50" name="椭圆 49"/>
              <p:cNvSpPr>
                <a:spLocks noChangeAspect="1"/>
              </p:cNvSpPr>
              <p:nvPr/>
            </p:nvSpPr>
            <p:spPr>
              <a:xfrm>
                <a:off x="11539539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  <p:sp>
            <p:nvSpPr>
              <p:cNvPr id="51" name="椭圆 50"/>
              <p:cNvSpPr>
                <a:spLocks noChangeAspect="1"/>
              </p:cNvSpPr>
              <p:nvPr/>
            </p:nvSpPr>
            <p:spPr>
              <a:xfrm>
                <a:off x="11608201" y="511229"/>
                <a:ext cx="56755" cy="56755"/>
              </a:xfrm>
              <a:prstGeom prst="ellipse">
                <a:avLst/>
              </a:prstGeom>
              <a:solidFill>
                <a:srgbClr val="1E3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字魂58号-创中黑" panose="00000500000000000000" pitchFamily="2" charset="-122"/>
                </a:endParaRPr>
              </a:p>
            </p:txBody>
          </p:sp>
        </p:grpSp>
        <p:cxnSp>
          <p:nvCxnSpPr>
            <p:cNvPr id="53" name="直接连接符 52"/>
            <p:cNvCxnSpPr/>
            <p:nvPr/>
          </p:nvCxnSpPr>
          <p:spPr>
            <a:xfrm>
              <a:off x="-33994" y="6391925"/>
              <a:ext cx="9335977" cy="0"/>
            </a:xfrm>
            <a:prstGeom prst="line">
              <a:avLst/>
            </a:prstGeom>
            <a:ln w="127000">
              <a:gradFill flip="none" rotWithShape="1">
                <a:gsLst>
                  <a:gs pos="0">
                    <a:srgbClr val="2D7CDB"/>
                  </a:gs>
                  <a:gs pos="100000">
                    <a:srgbClr val="2D7CDB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 descr="英文logo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04495" y="201930"/>
            <a:ext cx="1868170" cy="594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Tm="10729">
        <p14:shred dir="out"/>
      </p:transition>
    </mc:Choice>
    <mc:Fallback xmlns="">
      <p:transition spd="slow" advTm="107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5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6" grpId="0" animBg="1"/>
      <p:bldP spid="14" grpId="0" animBg="1"/>
      <p:bldP spid="32" grpId="0"/>
      <p:bldP spid="33" grpId="0"/>
      <p:bldP spid="3" grpId="0" bldLvl="0" animBg="1"/>
      <p:bldP spid="1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50,&quot;width&quot;:11462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50,&quot;width&quot;:11462}"/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50,&quot;width&quot;:11462}"/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50,&quot;width&quot;:11462}"/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50,&quot;width&quot;:11462}"/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50,&quot;width&quot;:11462}"/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50,&quot;width&quot;:11462}"/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50,&quot;width&quot;:11462}"/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50,&quot;width&quot;:11462}"/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650,&quot;width&quot;:11462}"/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352</Words>
  <Application>Microsoft Office PowerPoint</Application>
  <PresentationFormat>Custom</PresentationFormat>
  <Paragraphs>38</Paragraphs>
  <Slides>10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主题​​</vt:lpstr>
      <vt:lpstr>PowerPoint Presentation</vt:lpstr>
      <vt:lpstr>Prohlédněte si v krátkosti speciální funkce napájecích zdrojů HYRITE TLG série.  Tyto inovace jsou navrženy tak, aby poskytovaly vylepšená řešení LED osvětlení pro různé aplikace. Pojďme se na to podívat.</vt:lpstr>
      <vt:lpstr>Star-Link Napájecí Zdroje</vt:lpstr>
      <vt:lpstr>Star-Link Napájecí Zdroje</vt:lpstr>
      <vt:lpstr>Star-Link Napájecí Zdroje</vt:lpstr>
      <vt:lpstr>„Nikdy Nevypne" Funkce</vt:lpstr>
      <vt:lpstr>Nízké Provedení TLG Série</vt:lpstr>
      <vt:lpstr>Zvýšená IP Ochrana (IP68)</vt:lpstr>
      <vt:lpstr>Závěr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外销部-徐颖仪</dc:creator>
  <cp:lastModifiedBy>Asus</cp:lastModifiedBy>
  <cp:revision>34</cp:revision>
  <dcterms:created xsi:type="dcterms:W3CDTF">2023-08-29T12:35:31Z</dcterms:created>
  <dcterms:modified xsi:type="dcterms:W3CDTF">2023-12-20T12:54:21Z</dcterms:modified>
</cp:coreProperties>
</file>